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8" r:id="rId6"/>
    <p:sldId id="259" r:id="rId7"/>
    <p:sldId id="262" r:id="rId8"/>
    <p:sldId id="260" r:id="rId9"/>
    <p:sldId id="264" r:id="rId10"/>
    <p:sldId id="263" r:id="rId11"/>
    <p:sldId id="278" r:id="rId12"/>
    <p:sldId id="266" r:id="rId13"/>
    <p:sldId id="265" r:id="rId14"/>
    <p:sldId id="273" r:id="rId15"/>
    <p:sldId id="267" r:id="rId16"/>
    <p:sldId id="268" r:id="rId17"/>
    <p:sldId id="274" r:id="rId18"/>
    <p:sldId id="269" r:id="rId19"/>
    <p:sldId id="270" r:id="rId20"/>
    <p:sldId id="275" r:id="rId21"/>
    <p:sldId id="271" r:id="rId22"/>
    <p:sldId id="272" r:id="rId23"/>
    <p:sldId id="257" r:id="rId24"/>
    <p:sldId id="26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2"/>
    <p:restoredTop sz="94660"/>
  </p:normalViewPr>
  <p:slideViewPr>
    <p:cSldViewPr snapToGrid="0">
      <p:cViewPr>
        <p:scale>
          <a:sx n="50" d="100"/>
          <a:sy n="50" d="100"/>
        </p:scale>
        <p:origin x="1728" y="9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Shah" userId="09f0fd61-6b86-4661-b86c-1b6ee46cae57" providerId="ADAL" clId="{44873D07-1958-46DD-9B13-6B22C5FA52F5}"/>
    <pc:docChg chg="custSel modSld">
      <pc:chgData name="HarshShah" userId="09f0fd61-6b86-4661-b86c-1b6ee46cae57" providerId="ADAL" clId="{44873D07-1958-46DD-9B13-6B22C5FA52F5}" dt="2023-09-15T14:48:55.555" v="6" actId="1076"/>
      <pc:docMkLst>
        <pc:docMk/>
      </pc:docMkLst>
      <pc:sldChg chg="modSp mod">
        <pc:chgData name="HarshShah" userId="09f0fd61-6b86-4661-b86c-1b6ee46cae57" providerId="ADAL" clId="{44873D07-1958-46DD-9B13-6B22C5FA52F5}" dt="2023-09-15T14:48:55.555" v="6" actId="1076"/>
        <pc:sldMkLst>
          <pc:docMk/>
          <pc:sldMk cId="3255915092" sldId="263"/>
        </pc:sldMkLst>
        <pc:spChg chg="mod">
          <ac:chgData name="HarshShah" userId="09f0fd61-6b86-4661-b86c-1b6ee46cae57" providerId="ADAL" clId="{44873D07-1958-46DD-9B13-6B22C5FA52F5}" dt="2023-09-15T14:48:55.555" v="6" actId="1076"/>
          <ac:spMkLst>
            <pc:docMk/>
            <pc:sldMk cId="3255915092" sldId="263"/>
            <ac:spMk id="3" creationId="{0A3A8155-3382-CE34-0933-F2EEB32F6A1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97E7-7C63-52C3-669D-14190778D7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EADEAC6-4326-0D88-8D22-4FEA3666C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A1B17D2-ACFB-0FEE-8436-F848C690A141}"/>
              </a:ext>
            </a:extLst>
          </p:cNvPr>
          <p:cNvSpPr>
            <a:spLocks noGrp="1"/>
          </p:cNvSpPr>
          <p:nvPr>
            <p:ph type="dt" sz="half" idx="10"/>
          </p:nvPr>
        </p:nvSpPr>
        <p:spPr/>
        <p:txBody>
          <a:bodyPr/>
          <a:lstStyle/>
          <a:p>
            <a:fld id="{0DA64C18-CF79-3540-B92E-F399AFA28AF4}" type="datetimeFigureOut">
              <a:rPr lang="en-US" smtClean="0"/>
              <a:t>9/15/2023</a:t>
            </a:fld>
            <a:endParaRPr lang="en-US"/>
          </a:p>
        </p:txBody>
      </p:sp>
      <p:sp>
        <p:nvSpPr>
          <p:cNvPr id="5" name="Footer Placeholder 4">
            <a:extLst>
              <a:ext uri="{FF2B5EF4-FFF2-40B4-BE49-F238E27FC236}">
                <a16:creationId xmlns:a16="http://schemas.microsoft.com/office/drawing/2014/main" id="{E54AC96E-0F08-E23D-C37B-B52E8FF31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103C1-B54D-F8C7-87BB-8AC6CF3FB3CC}"/>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1909194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DEA7-F516-C61A-434F-E37CD23A0B1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AFB3A4D-A5DD-231A-9E25-136848A20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5485AB-86BD-7917-DE23-95B7456E362B}"/>
              </a:ext>
            </a:extLst>
          </p:cNvPr>
          <p:cNvSpPr>
            <a:spLocks noGrp="1"/>
          </p:cNvSpPr>
          <p:nvPr>
            <p:ph type="dt" sz="half" idx="10"/>
          </p:nvPr>
        </p:nvSpPr>
        <p:spPr/>
        <p:txBody>
          <a:bodyPr/>
          <a:lstStyle/>
          <a:p>
            <a:fld id="{0DA64C18-CF79-3540-B92E-F399AFA28AF4}" type="datetimeFigureOut">
              <a:rPr lang="en-US" smtClean="0"/>
              <a:t>9/15/2023</a:t>
            </a:fld>
            <a:endParaRPr lang="en-US"/>
          </a:p>
        </p:txBody>
      </p:sp>
      <p:sp>
        <p:nvSpPr>
          <p:cNvPr id="5" name="Footer Placeholder 4">
            <a:extLst>
              <a:ext uri="{FF2B5EF4-FFF2-40B4-BE49-F238E27FC236}">
                <a16:creationId xmlns:a16="http://schemas.microsoft.com/office/drawing/2014/main" id="{320B8E40-AB8D-889E-6212-1010F4967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752D1-01A4-15D3-D623-6DBAFBDA68C3}"/>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698788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BAC26D-7210-5D47-EED2-DD76C2A0074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1BA1C9A-BC8B-B325-AD48-9037E71323E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A18A5D-38F4-047D-4A0F-1C204E1EE517}"/>
              </a:ext>
            </a:extLst>
          </p:cNvPr>
          <p:cNvSpPr>
            <a:spLocks noGrp="1"/>
          </p:cNvSpPr>
          <p:nvPr>
            <p:ph type="dt" sz="half" idx="10"/>
          </p:nvPr>
        </p:nvSpPr>
        <p:spPr/>
        <p:txBody>
          <a:bodyPr/>
          <a:lstStyle/>
          <a:p>
            <a:fld id="{0DA64C18-CF79-3540-B92E-F399AFA28AF4}" type="datetimeFigureOut">
              <a:rPr lang="en-US" smtClean="0"/>
              <a:t>9/15/2023</a:t>
            </a:fld>
            <a:endParaRPr lang="en-US"/>
          </a:p>
        </p:txBody>
      </p:sp>
      <p:sp>
        <p:nvSpPr>
          <p:cNvPr id="5" name="Footer Placeholder 4">
            <a:extLst>
              <a:ext uri="{FF2B5EF4-FFF2-40B4-BE49-F238E27FC236}">
                <a16:creationId xmlns:a16="http://schemas.microsoft.com/office/drawing/2014/main" id="{B7F4C4D8-C4E2-1B77-7578-593A513A2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E8C19-56FF-0477-A1CC-88512CF15344}"/>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64882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5100-2346-3ACF-ACAC-2ACFBB2E22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A8A7980-1B1E-D190-4827-BA89D3ED4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67A2AA-10C5-3052-22DE-3CC93CFC5788}"/>
              </a:ext>
            </a:extLst>
          </p:cNvPr>
          <p:cNvSpPr>
            <a:spLocks noGrp="1"/>
          </p:cNvSpPr>
          <p:nvPr>
            <p:ph type="dt" sz="half" idx="10"/>
          </p:nvPr>
        </p:nvSpPr>
        <p:spPr/>
        <p:txBody>
          <a:bodyPr/>
          <a:lstStyle/>
          <a:p>
            <a:fld id="{0DA64C18-CF79-3540-B92E-F399AFA28AF4}" type="datetimeFigureOut">
              <a:rPr lang="en-US" smtClean="0"/>
              <a:t>9/15/2023</a:t>
            </a:fld>
            <a:endParaRPr lang="en-US"/>
          </a:p>
        </p:txBody>
      </p:sp>
      <p:sp>
        <p:nvSpPr>
          <p:cNvPr id="5" name="Footer Placeholder 4">
            <a:extLst>
              <a:ext uri="{FF2B5EF4-FFF2-40B4-BE49-F238E27FC236}">
                <a16:creationId xmlns:a16="http://schemas.microsoft.com/office/drawing/2014/main" id="{17105338-4071-75A9-E96F-1A0FD06832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A80D2-B063-672F-941B-719699C5D852}"/>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4235804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881C-E4C6-B6C5-6533-525863D3709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0C4F4EF-22B8-4A4F-C26B-A659435A9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E4E429-883E-7171-F123-E5AD6D79F000}"/>
              </a:ext>
            </a:extLst>
          </p:cNvPr>
          <p:cNvSpPr>
            <a:spLocks noGrp="1"/>
          </p:cNvSpPr>
          <p:nvPr>
            <p:ph type="dt" sz="half" idx="10"/>
          </p:nvPr>
        </p:nvSpPr>
        <p:spPr/>
        <p:txBody>
          <a:bodyPr/>
          <a:lstStyle/>
          <a:p>
            <a:fld id="{0DA64C18-CF79-3540-B92E-F399AFA28AF4}" type="datetimeFigureOut">
              <a:rPr lang="en-US" smtClean="0"/>
              <a:t>9/15/2023</a:t>
            </a:fld>
            <a:endParaRPr lang="en-US"/>
          </a:p>
        </p:txBody>
      </p:sp>
      <p:sp>
        <p:nvSpPr>
          <p:cNvPr id="5" name="Footer Placeholder 4">
            <a:extLst>
              <a:ext uri="{FF2B5EF4-FFF2-40B4-BE49-F238E27FC236}">
                <a16:creationId xmlns:a16="http://schemas.microsoft.com/office/drawing/2014/main" id="{09A3EBBE-82A8-07E9-F090-A1A72F632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0F8B3-D6B8-D3C3-7EA2-A01B713E86B1}"/>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14335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84D4B-7AC0-69B7-0BA8-E697F61B0C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17153BF-04E0-DCEB-1F64-205F7EFA23E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B5683C6-7B00-C88F-A9A1-FA52B4E9CD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EEBA3D-F1E6-30A2-5A5D-9B48D93FD01A}"/>
              </a:ext>
            </a:extLst>
          </p:cNvPr>
          <p:cNvSpPr>
            <a:spLocks noGrp="1"/>
          </p:cNvSpPr>
          <p:nvPr>
            <p:ph type="dt" sz="half" idx="10"/>
          </p:nvPr>
        </p:nvSpPr>
        <p:spPr/>
        <p:txBody>
          <a:bodyPr/>
          <a:lstStyle/>
          <a:p>
            <a:fld id="{0DA64C18-CF79-3540-B92E-F399AFA28AF4}" type="datetimeFigureOut">
              <a:rPr lang="en-US" smtClean="0"/>
              <a:t>9/15/2023</a:t>
            </a:fld>
            <a:endParaRPr lang="en-US"/>
          </a:p>
        </p:txBody>
      </p:sp>
      <p:sp>
        <p:nvSpPr>
          <p:cNvPr id="6" name="Footer Placeholder 5">
            <a:extLst>
              <a:ext uri="{FF2B5EF4-FFF2-40B4-BE49-F238E27FC236}">
                <a16:creationId xmlns:a16="http://schemas.microsoft.com/office/drawing/2014/main" id="{DF991A19-8FB7-6523-F7D9-7D33204BC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AA00B-6EC8-9F53-989F-57460E37FD0A}"/>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68152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E408-4827-3A97-6DE4-D84987C3BA0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C5B2711-4F73-899F-BA82-42DA6DB8B2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E6AF8D2-128B-B5BE-6F34-5692B5E6A3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3A884-9335-DE51-F63A-7C1349198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AB9630-9458-A25A-55FB-BCE7D2C93F6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C1A9BA-CC30-0526-B5F9-836FAB1BC90E}"/>
              </a:ext>
            </a:extLst>
          </p:cNvPr>
          <p:cNvSpPr>
            <a:spLocks noGrp="1"/>
          </p:cNvSpPr>
          <p:nvPr>
            <p:ph type="dt" sz="half" idx="10"/>
          </p:nvPr>
        </p:nvSpPr>
        <p:spPr/>
        <p:txBody>
          <a:bodyPr/>
          <a:lstStyle/>
          <a:p>
            <a:fld id="{0DA64C18-CF79-3540-B92E-F399AFA28AF4}" type="datetimeFigureOut">
              <a:rPr lang="en-US" smtClean="0"/>
              <a:t>9/15/2023</a:t>
            </a:fld>
            <a:endParaRPr lang="en-US"/>
          </a:p>
        </p:txBody>
      </p:sp>
      <p:sp>
        <p:nvSpPr>
          <p:cNvPr id="8" name="Footer Placeholder 7">
            <a:extLst>
              <a:ext uri="{FF2B5EF4-FFF2-40B4-BE49-F238E27FC236}">
                <a16:creationId xmlns:a16="http://schemas.microsoft.com/office/drawing/2014/main" id="{549E1C74-9DF6-C37D-2172-73B096AEF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828DF1-4152-9948-0417-BFAA882D1772}"/>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15826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E2DD-9C5E-7C92-6854-CFF6E4A7F2D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E1DAF21-0C5E-78FA-6932-8EE43655F056}"/>
              </a:ext>
            </a:extLst>
          </p:cNvPr>
          <p:cNvSpPr>
            <a:spLocks noGrp="1"/>
          </p:cNvSpPr>
          <p:nvPr>
            <p:ph type="dt" sz="half" idx="10"/>
          </p:nvPr>
        </p:nvSpPr>
        <p:spPr/>
        <p:txBody>
          <a:bodyPr/>
          <a:lstStyle/>
          <a:p>
            <a:fld id="{0DA64C18-CF79-3540-B92E-F399AFA28AF4}" type="datetimeFigureOut">
              <a:rPr lang="en-US" smtClean="0"/>
              <a:t>9/15/2023</a:t>
            </a:fld>
            <a:endParaRPr lang="en-US"/>
          </a:p>
        </p:txBody>
      </p:sp>
      <p:sp>
        <p:nvSpPr>
          <p:cNvPr id="4" name="Footer Placeholder 3">
            <a:extLst>
              <a:ext uri="{FF2B5EF4-FFF2-40B4-BE49-F238E27FC236}">
                <a16:creationId xmlns:a16="http://schemas.microsoft.com/office/drawing/2014/main" id="{FB0D680F-13B9-4B2C-754C-912D54B98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70FADF-A89A-4873-8A88-99B925D251A0}"/>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04492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DA76F9-BFD2-A79E-3869-5C05E3A2C0A3}"/>
              </a:ext>
            </a:extLst>
          </p:cNvPr>
          <p:cNvSpPr>
            <a:spLocks noGrp="1"/>
          </p:cNvSpPr>
          <p:nvPr>
            <p:ph type="dt" sz="half" idx="10"/>
          </p:nvPr>
        </p:nvSpPr>
        <p:spPr/>
        <p:txBody>
          <a:bodyPr/>
          <a:lstStyle/>
          <a:p>
            <a:fld id="{0DA64C18-CF79-3540-B92E-F399AFA28AF4}" type="datetimeFigureOut">
              <a:rPr lang="en-US" smtClean="0"/>
              <a:t>9/15/2023</a:t>
            </a:fld>
            <a:endParaRPr lang="en-US"/>
          </a:p>
        </p:txBody>
      </p:sp>
      <p:sp>
        <p:nvSpPr>
          <p:cNvPr id="3" name="Footer Placeholder 2">
            <a:extLst>
              <a:ext uri="{FF2B5EF4-FFF2-40B4-BE49-F238E27FC236}">
                <a16:creationId xmlns:a16="http://schemas.microsoft.com/office/drawing/2014/main" id="{EB7A17B3-F1FB-43FD-280C-0E8A53356B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133994-0368-4CE4-3754-3F32F6222E26}"/>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806588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5ADC-8B5D-A3AF-D977-14C9FCEDAD8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82FFF50-3F8E-5E39-7468-E6377F120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C41BB83-3515-9C7B-46D3-07FD70F64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9DDDF3-3574-56D8-E09E-94642A26AA41}"/>
              </a:ext>
            </a:extLst>
          </p:cNvPr>
          <p:cNvSpPr>
            <a:spLocks noGrp="1"/>
          </p:cNvSpPr>
          <p:nvPr>
            <p:ph type="dt" sz="half" idx="10"/>
          </p:nvPr>
        </p:nvSpPr>
        <p:spPr/>
        <p:txBody>
          <a:bodyPr/>
          <a:lstStyle/>
          <a:p>
            <a:fld id="{0DA64C18-CF79-3540-B92E-F399AFA28AF4}" type="datetimeFigureOut">
              <a:rPr lang="en-US" smtClean="0"/>
              <a:t>9/15/2023</a:t>
            </a:fld>
            <a:endParaRPr lang="en-US"/>
          </a:p>
        </p:txBody>
      </p:sp>
      <p:sp>
        <p:nvSpPr>
          <p:cNvPr id="6" name="Footer Placeholder 5">
            <a:extLst>
              <a:ext uri="{FF2B5EF4-FFF2-40B4-BE49-F238E27FC236}">
                <a16:creationId xmlns:a16="http://schemas.microsoft.com/office/drawing/2014/main" id="{65F1B98E-F514-B312-1F77-EF1B6E1E7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B7474-5446-0FDC-32C9-5CD309B9B196}"/>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953504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1A0A0-6788-B56B-BA85-BD18DB6D25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509405E-8489-FEB3-8930-A63A45DA0C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D233D7-BF1A-A65E-2F7F-800122AE8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CB6CFF-EA87-4CEF-1F36-D1CBE55044F6}"/>
              </a:ext>
            </a:extLst>
          </p:cNvPr>
          <p:cNvSpPr>
            <a:spLocks noGrp="1"/>
          </p:cNvSpPr>
          <p:nvPr>
            <p:ph type="dt" sz="half" idx="10"/>
          </p:nvPr>
        </p:nvSpPr>
        <p:spPr/>
        <p:txBody>
          <a:bodyPr/>
          <a:lstStyle/>
          <a:p>
            <a:fld id="{0DA64C18-CF79-3540-B92E-F399AFA28AF4}" type="datetimeFigureOut">
              <a:rPr lang="en-US" smtClean="0"/>
              <a:t>9/15/2023</a:t>
            </a:fld>
            <a:endParaRPr lang="en-US"/>
          </a:p>
        </p:txBody>
      </p:sp>
      <p:sp>
        <p:nvSpPr>
          <p:cNvPr id="6" name="Footer Placeholder 5">
            <a:extLst>
              <a:ext uri="{FF2B5EF4-FFF2-40B4-BE49-F238E27FC236}">
                <a16:creationId xmlns:a16="http://schemas.microsoft.com/office/drawing/2014/main" id="{A67130C6-3A11-3054-CD97-7306B7EE52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1115C4-6C9D-59EC-62C3-E1BC003802DE}"/>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195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9E172-DA4D-D4CC-7314-35F312C32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2D37AE-9A0A-8B7B-6B14-14E5956D41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23B0038-2356-98DF-BBDC-F937F2D3D9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64C18-CF79-3540-B92E-F399AFA28AF4}" type="datetimeFigureOut">
              <a:rPr lang="en-US" smtClean="0"/>
              <a:t>9/15/2023</a:t>
            </a:fld>
            <a:endParaRPr lang="en-US"/>
          </a:p>
        </p:txBody>
      </p:sp>
      <p:sp>
        <p:nvSpPr>
          <p:cNvPr id="5" name="Footer Placeholder 4">
            <a:extLst>
              <a:ext uri="{FF2B5EF4-FFF2-40B4-BE49-F238E27FC236}">
                <a16:creationId xmlns:a16="http://schemas.microsoft.com/office/drawing/2014/main" id="{1BE9775C-63C1-C3A6-2B70-78DBF365F1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69C3F5-6458-2E9C-747D-5B93638BC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A2B01-B9AA-A343-878B-FA0137C3265F}" type="slidenum">
              <a:rPr lang="en-US" smtClean="0"/>
              <a:t>‹#›</a:t>
            </a:fld>
            <a:endParaRPr lang="en-US"/>
          </a:p>
        </p:txBody>
      </p:sp>
    </p:spTree>
    <p:extLst>
      <p:ext uri="{BB962C8B-B14F-4D97-AF65-F5344CB8AC3E}">
        <p14:creationId xmlns:p14="http://schemas.microsoft.com/office/powerpoint/2010/main" val="3215236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Vital Signs Line">
            <a:extLst>
              <a:ext uri="{FF2B5EF4-FFF2-40B4-BE49-F238E27FC236}">
                <a16:creationId xmlns:a16="http://schemas.microsoft.com/office/drawing/2014/main" id="{63525CF6-F3D7-30D8-F0F8-EFD69EB8F98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80819A-73CB-5C38-3F5A-3187931B347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Lecture 4-5 CSV, Lamda function, Map, Reduce</a:t>
            </a:r>
          </a:p>
        </p:txBody>
      </p:sp>
    </p:spTree>
    <p:extLst>
      <p:ext uri="{BB962C8B-B14F-4D97-AF65-F5344CB8AC3E}">
        <p14:creationId xmlns:p14="http://schemas.microsoft.com/office/powerpoint/2010/main" val="395310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DF0D-D0C5-98DA-5CD0-F86DDC89F966}"/>
              </a:ext>
            </a:extLst>
          </p:cNvPr>
          <p:cNvSpPr>
            <a:spLocks noGrp="1"/>
          </p:cNvSpPr>
          <p:nvPr>
            <p:ph type="title"/>
          </p:nvPr>
        </p:nvSpPr>
        <p:spPr/>
        <p:txBody>
          <a:bodyPr/>
          <a:lstStyle/>
          <a:p>
            <a:r>
              <a:rPr lang="en-US" dirty="0"/>
              <a:t>Lambda function</a:t>
            </a:r>
          </a:p>
        </p:txBody>
      </p:sp>
      <p:sp>
        <p:nvSpPr>
          <p:cNvPr id="3" name="Content Placeholder 2">
            <a:extLst>
              <a:ext uri="{FF2B5EF4-FFF2-40B4-BE49-F238E27FC236}">
                <a16:creationId xmlns:a16="http://schemas.microsoft.com/office/drawing/2014/main" id="{A6946BB4-7552-EA89-850E-13A0948933D9}"/>
              </a:ext>
            </a:extLst>
          </p:cNvPr>
          <p:cNvSpPr>
            <a:spLocks noGrp="1"/>
          </p:cNvSpPr>
          <p:nvPr>
            <p:ph idx="1"/>
          </p:nvPr>
        </p:nvSpPr>
        <p:spPr/>
        <p:txBody>
          <a:bodyPr/>
          <a:lstStyle/>
          <a:p>
            <a:r>
              <a:rPr lang="en-IN" dirty="0">
                <a:solidFill>
                  <a:srgbClr val="374151"/>
                </a:solidFill>
                <a:latin typeface="Söhne"/>
              </a:rPr>
              <a:t>A</a:t>
            </a:r>
            <a:r>
              <a:rPr lang="en-IN" b="0" i="0" dirty="0">
                <a:solidFill>
                  <a:srgbClr val="374151"/>
                </a:solidFill>
                <a:effectLst/>
                <a:latin typeface="Söhne"/>
              </a:rPr>
              <a:t>nonymous and don't require a formal function definition with </a:t>
            </a:r>
            <a:r>
              <a:rPr lang="en-IN" dirty="0"/>
              <a:t>def</a:t>
            </a:r>
          </a:p>
          <a:p>
            <a:r>
              <a:rPr lang="en-IN" b="0" i="0" dirty="0">
                <a:solidFill>
                  <a:srgbClr val="374151"/>
                </a:solidFill>
                <a:effectLst/>
                <a:latin typeface="Söhne"/>
              </a:rPr>
              <a:t>Readability: For small and straightforward operations, using a lambda function</a:t>
            </a:r>
          </a:p>
          <a:p>
            <a:r>
              <a:rPr lang="en-IN" b="0" i="0" dirty="0">
                <a:solidFill>
                  <a:srgbClr val="374151"/>
                </a:solidFill>
                <a:effectLst/>
                <a:latin typeface="Söhne"/>
              </a:rPr>
              <a:t>Short-lived functions: n can make the code more readable and self-contained. </a:t>
            </a:r>
            <a:endParaRPr lang="en-US" dirty="0"/>
          </a:p>
        </p:txBody>
      </p:sp>
    </p:spTree>
    <p:extLst>
      <p:ext uri="{BB962C8B-B14F-4D97-AF65-F5344CB8AC3E}">
        <p14:creationId xmlns:p14="http://schemas.microsoft.com/office/powerpoint/2010/main" val="83574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B5E5-00E4-0DB6-6043-B531F12196C8}"/>
              </a:ext>
            </a:extLst>
          </p:cNvPr>
          <p:cNvSpPr>
            <a:spLocks noGrp="1"/>
          </p:cNvSpPr>
          <p:nvPr>
            <p:ph type="title"/>
          </p:nvPr>
        </p:nvSpPr>
        <p:spPr>
          <a:xfrm>
            <a:off x="838200" y="365125"/>
            <a:ext cx="10515600" cy="668545"/>
          </a:xfrm>
        </p:spPr>
        <p:txBody>
          <a:bodyPr>
            <a:normAutofit fontScale="90000"/>
          </a:bodyPr>
          <a:lstStyle/>
          <a:p>
            <a:r>
              <a:rPr lang="en-US" dirty="0"/>
              <a:t>Problem</a:t>
            </a:r>
          </a:p>
        </p:txBody>
      </p:sp>
      <p:sp>
        <p:nvSpPr>
          <p:cNvPr id="3" name="Content Placeholder 2">
            <a:extLst>
              <a:ext uri="{FF2B5EF4-FFF2-40B4-BE49-F238E27FC236}">
                <a16:creationId xmlns:a16="http://schemas.microsoft.com/office/drawing/2014/main" id="{0AD74152-B0CD-7371-C882-C433F9A9C2F4}"/>
              </a:ext>
            </a:extLst>
          </p:cNvPr>
          <p:cNvSpPr>
            <a:spLocks noGrp="1"/>
          </p:cNvSpPr>
          <p:nvPr>
            <p:ph idx="1"/>
          </p:nvPr>
        </p:nvSpPr>
        <p:spPr/>
        <p:txBody>
          <a:bodyPr/>
          <a:lstStyle/>
          <a:p>
            <a:pPr marL="0" indent="0">
              <a:buNone/>
            </a:pPr>
            <a:r>
              <a:rPr lang="en-US" dirty="0"/>
              <a:t>I have a list which contains temperature in Celsius. Task is to convert </a:t>
            </a:r>
            <a:r>
              <a:rPr lang="en-US" dirty="0" err="1"/>
              <a:t>Celcius</a:t>
            </a:r>
            <a:r>
              <a:rPr lang="en-US" dirty="0"/>
              <a:t> to </a:t>
            </a:r>
            <a:r>
              <a:rPr lang="en-US" dirty="0" err="1"/>
              <a:t>faherenheit</a:t>
            </a:r>
            <a:r>
              <a:rPr lang="en-US" dirty="0"/>
              <a:t>.</a:t>
            </a:r>
          </a:p>
          <a:p>
            <a:pPr marL="0" indent="0">
              <a:buNone/>
            </a:pPr>
            <a:endParaRPr lang="en-US" dirty="0"/>
          </a:p>
          <a:p>
            <a:pPr marL="0" indent="0">
              <a:buNone/>
            </a:pPr>
            <a:r>
              <a:rPr lang="en-US" dirty="0" err="1"/>
              <a:t>i</a:t>
            </a:r>
            <a:r>
              <a:rPr lang="en-US" dirty="0"/>
              <a:t>/p- [39.2, 45.5,67.9,38.3] </a:t>
            </a:r>
          </a:p>
          <a:p>
            <a:pPr marL="0" indent="0">
              <a:buNone/>
            </a:pPr>
            <a:r>
              <a:rPr lang="en-US" dirty="0"/>
              <a:t>o/p- corresponding </a:t>
            </a:r>
            <a:r>
              <a:rPr lang="en-US" dirty="0" err="1"/>
              <a:t>faherenheit</a:t>
            </a:r>
            <a:endParaRPr lang="en-US" dirty="0"/>
          </a:p>
        </p:txBody>
      </p:sp>
    </p:spTree>
    <p:extLst>
      <p:ext uri="{BB962C8B-B14F-4D97-AF65-F5344CB8AC3E}">
        <p14:creationId xmlns:p14="http://schemas.microsoft.com/office/powerpoint/2010/main" val="1602079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A773-36B6-2D5F-A8B7-FF0552B876E6}"/>
              </a:ext>
            </a:extLst>
          </p:cNvPr>
          <p:cNvSpPr>
            <a:spLocks noGrp="1"/>
          </p:cNvSpPr>
          <p:nvPr>
            <p:ph type="title"/>
          </p:nvPr>
        </p:nvSpPr>
        <p:spPr/>
        <p:txBody>
          <a:bodyPr/>
          <a:lstStyle/>
          <a:p>
            <a:pPr algn="ctr"/>
            <a:r>
              <a:rPr lang="en-US" dirty="0"/>
              <a:t>map</a:t>
            </a:r>
          </a:p>
        </p:txBody>
      </p:sp>
      <p:pic>
        <p:nvPicPr>
          <p:cNvPr id="4" name="Picture 3">
            <a:extLst>
              <a:ext uri="{FF2B5EF4-FFF2-40B4-BE49-F238E27FC236}">
                <a16:creationId xmlns:a16="http://schemas.microsoft.com/office/drawing/2014/main" id="{7F6B4BCD-E934-9B93-6652-44A67E790BCA}"/>
              </a:ext>
            </a:extLst>
          </p:cNvPr>
          <p:cNvPicPr>
            <a:picLocks noChangeAspect="1"/>
          </p:cNvPicPr>
          <p:nvPr/>
        </p:nvPicPr>
        <p:blipFill>
          <a:blip r:embed="rId2"/>
          <a:stretch>
            <a:fillRect/>
          </a:stretch>
        </p:blipFill>
        <p:spPr>
          <a:xfrm>
            <a:off x="469652" y="2074759"/>
            <a:ext cx="10884148" cy="2073171"/>
          </a:xfrm>
          <a:prstGeom prst="rect">
            <a:avLst/>
          </a:prstGeom>
        </p:spPr>
      </p:pic>
    </p:spTree>
    <p:extLst>
      <p:ext uri="{BB962C8B-B14F-4D97-AF65-F5344CB8AC3E}">
        <p14:creationId xmlns:p14="http://schemas.microsoft.com/office/powerpoint/2010/main" val="374655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18DD109-A757-4077-575F-639C0FA5FDE4}"/>
              </a:ext>
            </a:extLst>
          </p:cNvPr>
          <p:cNvPicPr>
            <a:picLocks noGrp="1" noChangeAspect="1"/>
          </p:cNvPicPr>
          <p:nvPr>
            <p:ph idx="1"/>
          </p:nvPr>
        </p:nvPicPr>
        <p:blipFill>
          <a:blip r:embed="rId2"/>
          <a:stretch>
            <a:fillRect/>
          </a:stretch>
        </p:blipFill>
        <p:spPr>
          <a:xfrm>
            <a:off x="1044979" y="914400"/>
            <a:ext cx="10025841" cy="4968819"/>
          </a:xfrm>
          <a:prstGeom prst="rect">
            <a:avLst/>
          </a:prstGeom>
        </p:spPr>
      </p:pic>
    </p:spTree>
    <p:extLst>
      <p:ext uri="{BB962C8B-B14F-4D97-AF65-F5344CB8AC3E}">
        <p14:creationId xmlns:p14="http://schemas.microsoft.com/office/powerpoint/2010/main" val="2714645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C21B-3A9D-D26C-D745-F649F59FEC77}"/>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66E5DC55-F305-F1EF-CCA9-1B5006E8BB2C}"/>
              </a:ext>
            </a:extLst>
          </p:cNvPr>
          <p:cNvSpPr>
            <a:spLocks noGrp="1"/>
          </p:cNvSpPr>
          <p:nvPr>
            <p:ph idx="1"/>
          </p:nvPr>
        </p:nvSpPr>
        <p:spPr/>
        <p:txBody>
          <a:bodyPr/>
          <a:lstStyle/>
          <a:p>
            <a:pPr marL="0" indent="0">
              <a:buNone/>
            </a:pPr>
            <a:r>
              <a:rPr lang="en-US" dirty="0"/>
              <a:t>I am exploring company data. I want to filter out data which is currently in list form. Rule for filtration – if number is odd then accept it put into an odd list else reject it and put into an even list. </a:t>
            </a:r>
          </a:p>
        </p:txBody>
      </p:sp>
    </p:spTree>
    <p:extLst>
      <p:ext uri="{BB962C8B-B14F-4D97-AF65-F5344CB8AC3E}">
        <p14:creationId xmlns:p14="http://schemas.microsoft.com/office/powerpoint/2010/main" val="28205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ADEAE5-B080-4DEC-819A-00E41A93F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9037B7D-7627-BD6E-47AA-FAF3C344ADC4}"/>
              </a:ext>
            </a:extLst>
          </p:cNvPr>
          <p:cNvSpPr>
            <a:spLocks noGrp="1"/>
          </p:cNvSpPr>
          <p:nvPr>
            <p:ph type="title"/>
          </p:nvPr>
        </p:nvSpPr>
        <p:spPr>
          <a:xfrm>
            <a:off x="1256275" y="3655371"/>
            <a:ext cx="9679449" cy="1463136"/>
          </a:xfrm>
        </p:spPr>
        <p:txBody>
          <a:bodyPr vert="horz" lIns="91440" tIns="45720" rIns="91440" bIns="45720" rtlCol="0" anchor="b">
            <a:normAutofit/>
          </a:bodyPr>
          <a:lstStyle/>
          <a:p>
            <a:pPr algn="ctr"/>
            <a:r>
              <a:rPr lang="en-US" sz="5600" kern="1200" dirty="0">
                <a:solidFill>
                  <a:srgbClr val="FFFFFF"/>
                </a:solidFill>
                <a:latin typeface="+mj-lt"/>
                <a:ea typeface="+mj-ea"/>
                <a:cs typeface="+mj-cs"/>
              </a:rPr>
              <a:t>Filter</a:t>
            </a:r>
          </a:p>
        </p:txBody>
      </p:sp>
      <p:pic>
        <p:nvPicPr>
          <p:cNvPr id="4" name="Content Placeholder 3">
            <a:extLst>
              <a:ext uri="{FF2B5EF4-FFF2-40B4-BE49-F238E27FC236}">
                <a16:creationId xmlns:a16="http://schemas.microsoft.com/office/drawing/2014/main" id="{73AFFD80-CFD1-559F-E813-7869EB175AE4}"/>
              </a:ext>
            </a:extLst>
          </p:cNvPr>
          <p:cNvPicPr>
            <a:picLocks noGrp="1" noChangeAspect="1"/>
          </p:cNvPicPr>
          <p:nvPr>
            <p:ph idx="1"/>
          </p:nvPr>
        </p:nvPicPr>
        <p:blipFill>
          <a:blip r:embed="rId2"/>
          <a:stretch>
            <a:fillRect/>
          </a:stretch>
        </p:blipFill>
        <p:spPr>
          <a:xfrm>
            <a:off x="405927" y="862297"/>
            <a:ext cx="11380145" cy="3008887"/>
          </a:xfrm>
          <a:prstGeom prst="rect">
            <a:avLst/>
          </a:prstGeom>
        </p:spPr>
      </p:pic>
    </p:spTree>
    <p:extLst>
      <p:ext uri="{BB962C8B-B14F-4D97-AF65-F5344CB8AC3E}">
        <p14:creationId xmlns:p14="http://schemas.microsoft.com/office/powerpoint/2010/main" val="2955458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E448F9-4786-8B7D-9516-1622EF86614D}"/>
              </a:ext>
            </a:extLst>
          </p:cNvPr>
          <p:cNvPicPr>
            <a:picLocks noChangeAspect="1"/>
          </p:cNvPicPr>
          <p:nvPr/>
        </p:nvPicPr>
        <p:blipFill>
          <a:blip r:embed="rId2"/>
          <a:stretch>
            <a:fillRect/>
          </a:stretch>
        </p:blipFill>
        <p:spPr>
          <a:xfrm>
            <a:off x="604239" y="1987826"/>
            <a:ext cx="10983521" cy="1905001"/>
          </a:xfrm>
          <a:prstGeom prst="rect">
            <a:avLst/>
          </a:prstGeom>
        </p:spPr>
      </p:pic>
    </p:spTree>
    <p:extLst>
      <p:ext uri="{BB962C8B-B14F-4D97-AF65-F5344CB8AC3E}">
        <p14:creationId xmlns:p14="http://schemas.microsoft.com/office/powerpoint/2010/main" val="312030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72C3-9879-D008-D072-CD4BF20046D7}"/>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6D44A45A-13D6-912F-6263-1C15365D3572}"/>
              </a:ext>
            </a:extLst>
          </p:cNvPr>
          <p:cNvSpPr>
            <a:spLocks noGrp="1"/>
          </p:cNvSpPr>
          <p:nvPr>
            <p:ph idx="1"/>
          </p:nvPr>
        </p:nvSpPr>
        <p:spPr>
          <a:xfrm>
            <a:off x="838200" y="1825625"/>
            <a:ext cx="10515600" cy="4667250"/>
          </a:xfrm>
        </p:spPr>
        <p:txBody>
          <a:bodyPr/>
          <a:lstStyle/>
          <a:p>
            <a:pPr marL="0" indent="0">
              <a:buNone/>
            </a:pPr>
            <a:r>
              <a:rPr lang="en-US" dirty="0"/>
              <a:t>In a company I am doing some task where I have to find sum of squares of the given list. </a:t>
            </a:r>
          </a:p>
          <a:p>
            <a:pPr marL="0" indent="0">
              <a:buNone/>
            </a:pPr>
            <a:endParaRPr lang="en-US" dirty="0"/>
          </a:p>
          <a:p>
            <a:pPr marL="0" indent="0">
              <a:buNone/>
            </a:pPr>
            <a:r>
              <a:rPr lang="en-US" dirty="0"/>
              <a:t>I/p- [2,3,6,5]</a:t>
            </a:r>
          </a:p>
          <a:p>
            <a:pPr marL="0" indent="0">
              <a:buNone/>
            </a:pPr>
            <a:r>
              <a:rPr lang="en-US" dirty="0"/>
              <a:t>o/p- 2*2 +3*3 + 6*6 + 5*5 = 74</a:t>
            </a:r>
          </a:p>
        </p:txBody>
      </p:sp>
    </p:spTree>
    <p:extLst>
      <p:ext uri="{BB962C8B-B14F-4D97-AF65-F5344CB8AC3E}">
        <p14:creationId xmlns:p14="http://schemas.microsoft.com/office/powerpoint/2010/main" val="2733386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A24A3-246C-E485-54F0-0A79EDF3C183}"/>
              </a:ext>
            </a:extLst>
          </p:cNvPr>
          <p:cNvSpPr>
            <a:spLocks noGrp="1"/>
          </p:cNvSpPr>
          <p:nvPr>
            <p:ph type="title"/>
          </p:nvPr>
        </p:nvSpPr>
        <p:spPr>
          <a:xfrm>
            <a:off x="1289304" y="3429000"/>
            <a:ext cx="8921672" cy="1713305"/>
          </a:xfrm>
        </p:spPr>
        <p:txBody>
          <a:bodyPr vert="horz" lIns="91440" tIns="45720" rIns="91440" bIns="45720" rtlCol="0" anchor="b">
            <a:normAutofit/>
          </a:bodyPr>
          <a:lstStyle/>
          <a:p>
            <a:r>
              <a:rPr lang="en-US" sz="8000" kern="1200">
                <a:solidFill>
                  <a:schemeClr val="tx1"/>
                </a:solidFill>
                <a:latin typeface="+mj-lt"/>
                <a:ea typeface="+mj-ea"/>
                <a:cs typeface="+mj-cs"/>
              </a:rPr>
              <a:t>Reduce</a:t>
            </a:r>
          </a:p>
        </p:txBody>
      </p:sp>
      <p:sp>
        <p:nvSpPr>
          <p:cNvPr id="6" name="TextBox 5">
            <a:extLst>
              <a:ext uri="{FF2B5EF4-FFF2-40B4-BE49-F238E27FC236}">
                <a16:creationId xmlns:a16="http://schemas.microsoft.com/office/drawing/2014/main" id="{44FA45D9-5713-54C0-6465-F0A25C0F335C}"/>
              </a:ext>
            </a:extLst>
          </p:cNvPr>
          <p:cNvSpPr txBox="1"/>
          <p:nvPr/>
        </p:nvSpPr>
        <p:spPr>
          <a:xfrm>
            <a:off x="1289303" y="1029853"/>
            <a:ext cx="9458209" cy="2062103"/>
          </a:xfrm>
          <a:prstGeom prst="rect">
            <a:avLst/>
          </a:prstGeom>
          <a:noFill/>
        </p:spPr>
        <p:txBody>
          <a:bodyPr wrap="square">
            <a:spAutoFit/>
          </a:bodyPr>
          <a:lstStyle/>
          <a:p>
            <a:r>
              <a:rPr lang="en-IN" sz="3200" b="0" dirty="0">
                <a:solidFill>
                  <a:srgbClr val="AF00DB"/>
                </a:solidFill>
                <a:effectLst/>
                <a:latin typeface="Courier New" panose="02070309020205020404" pitchFamily="49" charset="0"/>
              </a:rPr>
              <a:t>from</a:t>
            </a:r>
            <a:r>
              <a:rPr lang="en-IN" sz="3200" b="0" dirty="0">
                <a:solidFill>
                  <a:srgbClr val="000000"/>
                </a:solidFill>
                <a:effectLst/>
                <a:latin typeface="Courier New" panose="02070309020205020404" pitchFamily="49" charset="0"/>
              </a:rPr>
              <a:t> </a:t>
            </a:r>
            <a:r>
              <a:rPr lang="en-IN" sz="3200" b="0" dirty="0" err="1">
                <a:solidFill>
                  <a:srgbClr val="000000"/>
                </a:solidFill>
                <a:effectLst/>
                <a:latin typeface="Courier New" panose="02070309020205020404" pitchFamily="49" charset="0"/>
              </a:rPr>
              <a:t>functools</a:t>
            </a:r>
            <a:r>
              <a:rPr lang="en-IN" sz="3200" b="0" dirty="0">
                <a:solidFill>
                  <a:srgbClr val="000000"/>
                </a:solidFill>
                <a:effectLst/>
                <a:latin typeface="Courier New" panose="02070309020205020404" pitchFamily="49" charset="0"/>
              </a:rPr>
              <a:t> </a:t>
            </a:r>
            <a:r>
              <a:rPr lang="en-IN" sz="3200" b="0" dirty="0">
                <a:solidFill>
                  <a:srgbClr val="AF00DB"/>
                </a:solidFill>
                <a:effectLst/>
                <a:latin typeface="Courier New" panose="02070309020205020404" pitchFamily="49" charset="0"/>
              </a:rPr>
              <a:t>import</a:t>
            </a:r>
            <a:r>
              <a:rPr lang="en-IN" sz="3200" b="0" dirty="0">
                <a:solidFill>
                  <a:srgbClr val="000000"/>
                </a:solidFill>
                <a:effectLst/>
                <a:latin typeface="Courier New" panose="02070309020205020404" pitchFamily="49" charset="0"/>
              </a:rPr>
              <a:t> </a:t>
            </a:r>
            <a:r>
              <a:rPr lang="en-IN" sz="3200" b="0" dirty="0">
                <a:solidFill>
                  <a:srgbClr val="001080"/>
                </a:solidFill>
                <a:effectLst/>
                <a:latin typeface="Courier New" panose="02070309020205020404" pitchFamily="49" charset="0"/>
              </a:rPr>
              <a:t>reduce</a:t>
            </a:r>
            <a:r>
              <a:rPr lang="en-IN" sz="3200" b="0" dirty="0">
                <a:solidFill>
                  <a:srgbClr val="000000"/>
                </a:solidFill>
                <a:effectLst/>
                <a:latin typeface="Courier New" panose="02070309020205020404" pitchFamily="49" charset="0"/>
              </a:rPr>
              <a:t> </a:t>
            </a:r>
          </a:p>
          <a:p>
            <a:r>
              <a:rPr lang="en-IN" sz="3200" b="0" dirty="0">
                <a:solidFill>
                  <a:srgbClr val="000000"/>
                </a:solidFill>
                <a:effectLst/>
                <a:latin typeface="Courier New" panose="02070309020205020404" pitchFamily="49" charset="0"/>
              </a:rPr>
              <a:t>li=[</a:t>
            </a:r>
            <a:r>
              <a:rPr lang="en-IN" sz="3200" b="0" dirty="0">
                <a:solidFill>
                  <a:srgbClr val="098156"/>
                </a:solidFill>
                <a:effectLst/>
                <a:latin typeface="Courier New" panose="02070309020205020404" pitchFamily="49" charset="0"/>
              </a:rPr>
              <a:t>1</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2</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3</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4</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5</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6</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7</a:t>
            </a:r>
            <a:r>
              <a:rPr lang="en-IN" sz="3200" b="0" dirty="0">
                <a:solidFill>
                  <a:srgbClr val="000000"/>
                </a:solidFill>
                <a:effectLst/>
                <a:latin typeface="Courier New" panose="02070309020205020404" pitchFamily="49" charset="0"/>
              </a:rPr>
              <a:t>]</a:t>
            </a:r>
          </a:p>
          <a:p>
            <a:r>
              <a:rPr lang="en-IN" sz="3200" b="0" dirty="0">
                <a:solidFill>
                  <a:srgbClr val="000000"/>
                </a:solidFill>
                <a:effectLst/>
                <a:latin typeface="Courier New" panose="02070309020205020404" pitchFamily="49" charset="0"/>
              </a:rPr>
              <a:t>sum= reduce((</a:t>
            </a:r>
            <a:r>
              <a:rPr lang="en-IN" sz="3200" b="0" dirty="0">
                <a:solidFill>
                  <a:srgbClr val="0000FF"/>
                </a:solidFill>
                <a:effectLst/>
                <a:latin typeface="Courier New" panose="02070309020205020404" pitchFamily="49" charset="0"/>
              </a:rPr>
              <a:t>lambda</a:t>
            </a:r>
            <a:r>
              <a:rPr lang="en-IN" sz="3200" b="0" dirty="0">
                <a:solidFill>
                  <a:srgbClr val="000000"/>
                </a:solidFill>
                <a:effectLst/>
                <a:latin typeface="Courier New" panose="02070309020205020404" pitchFamily="49" charset="0"/>
              </a:rPr>
              <a:t> </a:t>
            </a:r>
            <a:r>
              <a:rPr lang="en-IN" sz="3200" b="0" dirty="0" err="1">
                <a:solidFill>
                  <a:srgbClr val="000000"/>
                </a:solidFill>
                <a:effectLst/>
                <a:latin typeface="Courier New" panose="02070309020205020404" pitchFamily="49" charset="0"/>
              </a:rPr>
              <a:t>x,y:x</a:t>
            </a:r>
            <a:r>
              <a:rPr lang="en-IN" sz="3200" b="0" dirty="0">
                <a:solidFill>
                  <a:srgbClr val="000000"/>
                </a:solidFill>
                <a:effectLst/>
                <a:latin typeface="Courier New" panose="02070309020205020404" pitchFamily="49" charset="0"/>
              </a:rPr>
              <a:t>*</a:t>
            </a:r>
            <a:r>
              <a:rPr lang="en-IN" sz="3200" dirty="0" err="1">
                <a:solidFill>
                  <a:srgbClr val="000000"/>
                </a:solidFill>
                <a:latin typeface="Courier New" panose="02070309020205020404" pitchFamily="49" charset="0"/>
              </a:rPr>
              <a:t>x</a:t>
            </a:r>
            <a:r>
              <a:rPr lang="en-IN" sz="3200" b="0" dirty="0" err="1">
                <a:solidFill>
                  <a:srgbClr val="000000"/>
                </a:solidFill>
                <a:effectLst/>
                <a:latin typeface="Courier New" panose="02070309020205020404" pitchFamily="49" charset="0"/>
              </a:rPr>
              <a:t>+y</a:t>
            </a:r>
            <a:r>
              <a:rPr lang="en-IN" sz="3200" b="0" dirty="0">
                <a:solidFill>
                  <a:srgbClr val="000000"/>
                </a:solidFill>
                <a:effectLst/>
                <a:latin typeface="Courier New" panose="02070309020205020404" pitchFamily="49" charset="0"/>
              </a:rPr>
              <a:t>*y),li)</a:t>
            </a:r>
          </a:p>
          <a:p>
            <a:r>
              <a:rPr lang="en-IN" sz="3200" b="0" dirty="0">
                <a:solidFill>
                  <a:srgbClr val="795E26"/>
                </a:solidFill>
                <a:effectLst/>
                <a:latin typeface="Courier New" panose="02070309020205020404" pitchFamily="49" charset="0"/>
              </a:rPr>
              <a:t>print</a:t>
            </a:r>
            <a:r>
              <a:rPr lang="en-IN" sz="3200" b="0" dirty="0">
                <a:solidFill>
                  <a:srgbClr val="000000"/>
                </a:solidFill>
                <a:effectLst/>
                <a:latin typeface="Courier New" panose="02070309020205020404" pitchFamily="49" charset="0"/>
              </a:rPr>
              <a:t>(sum)</a:t>
            </a:r>
          </a:p>
        </p:txBody>
      </p:sp>
    </p:spTree>
    <p:extLst>
      <p:ext uri="{BB962C8B-B14F-4D97-AF65-F5344CB8AC3E}">
        <p14:creationId xmlns:p14="http://schemas.microsoft.com/office/powerpoint/2010/main" val="769074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5F910-6B0E-E19E-006C-94685A1FF413}"/>
              </a:ext>
            </a:extLst>
          </p:cNvPr>
          <p:cNvSpPr txBox="1"/>
          <p:nvPr/>
        </p:nvSpPr>
        <p:spPr>
          <a:xfrm>
            <a:off x="1822174" y="1785227"/>
            <a:ext cx="8547652" cy="2062103"/>
          </a:xfrm>
          <a:prstGeom prst="rect">
            <a:avLst/>
          </a:prstGeom>
          <a:noFill/>
        </p:spPr>
        <p:txBody>
          <a:bodyPr wrap="square">
            <a:spAutoFit/>
          </a:bodyPr>
          <a:lstStyle/>
          <a:p>
            <a:r>
              <a:rPr lang="en-IN" sz="3200" b="0" dirty="0">
                <a:solidFill>
                  <a:srgbClr val="AF00DB"/>
                </a:solidFill>
                <a:effectLst/>
                <a:latin typeface="Courier New" panose="02070309020205020404" pitchFamily="49" charset="0"/>
              </a:rPr>
              <a:t>from</a:t>
            </a:r>
            <a:r>
              <a:rPr lang="en-IN" sz="3200" b="0" dirty="0">
                <a:solidFill>
                  <a:srgbClr val="000000"/>
                </a:solidFill>
                <a:effectLst/>
                <a:latin typeface="Courier New" panose="02070309020205020404" pitchFamily="49" charset="0"/>
              </a:rPr>
              <a:t> </a:t>
            </a:r>
            <a:r>
              <a:rPr lang="en-IN" sz="3200" b="0" dirty="0" err="1">
                <a:solidFill>
                  <a:srgbClr val="000000"/>
                </a:solidFill>
                <a:effectLst/>
                <a:latin typeface="Courier New" panose="02070309020205020404" pitchFamily="49" charset="0"/>
              </a:rPr>
              <a:t>functools</a:t>
            </a:r>
            <a:r>
              <a:rPr lang="en-IN" sz="3200" b="0" dirty="0">
                <a:solidFill>
                  <a:srgbClr val="000000"/>
                </a:solidFill>
                <a:effectLst/>
                <a:latin typeface="Courier New" panose="02070309020205020404" pitchFamily="49" charset="0"/>
              </a:rPr>
              <a:t> </a:t>
            </a:r>
            <a:r>
              <a:rPr lang="en-IN" sz="3200" b="0" dirty="0">
                <a:solidFill>
                  <a:srgbClr val="AF00DB"/>
                </a:solidFill>
                <a:effectLst/>
                <a:latin typeface="Courier New" panose="02070309020205020404" pitchFamily="49" charset="0"/>
              </a:rPr>
              <a:t>import</a:t>
            </a:r>
            <a:r>
              <a:rPr lang="en-IN" sz="3200" b="0" dirty="0">
                <a:solidFill>
                  <a:srgbClr val="000000"/>
                </a:solidFill>
                <a:effectLst/>
                <a:latin typeface="Courier New" panose="02070309020205020404" pitchFamily="49" charset="0"/>
              </a:rPr>
              <a:t> </a:t>
            </a:r>
            <a:r>
              <a:rPr lang="en-IN" sz="3200" b="0" dirty="0">
                <a:solidFill>
                  <a:srgbClr val="001080"/>
                </a:solidFill>
                <a:effectLst/>
                <a:latin typeface="Courier New" panose="02070309020205020404" pitchFamily="49" charset="0"/>
              </a:rPr>
              <a:t>reduce</a:t>
            </a:r>
            <a:r>
              <a:rPr lang="en-IN" sz="3200" b="0" dirty="0">
                <a:solidFill>
                  <a:srgbClr val="000000"/>
                </a:solidFill>
                <a:effectLst/>
                <a:latin typeface="Courier New" panose="02070309020205020404" pitchFamily="49" charset="0"/>
              </a:rPr>
              <a:t> </a:t>
            </a:r>
          </a:p>
          <a:p>
            <a:r>
              <a:rPr lang="en-IN" sz="3200" b="0" dirty="0">
                <a:solidFill>
                  <a:srgbClr val="000000"/>
                </a:solidFill>
                <a:effectLst/>
                <a:latin typeface="Courier New" panose="02070309020205020404" pitchFamily="49" charset="0"/>
              </a:rPr>
              <a:t>f=</a:t>
            </a:r>
            <a:r>
              <a:rPr lang="en-IN" sz="3200" b="0" dirty="0">
                <a:solidFill>
                  <a:srgbClr val="0000FF"/>
                </a:solidFill>
                <a:effectLst/>
                <a:latin typeface="Courier New" panose="02070309020205020404" pitchFamily="49" charset="0"/>
              </a:rPr>
              <a:t>lambda</a:t>
            </a:r>
            <a:r>
              <a:rPr lang="en-IN" sz="3200" b="0" dirty="0">
                <a:solidFill>
                  <a:srgbClr val="000000"/>
                </a:solidFill>
                <a:effectLst/>
                <a:latin typeface="Courier New" panose="02070309020205020404" pitchFamily="49" charset="0"/>
              </a:rPr>
              <a:t> </a:t>
            </a:r>
            <a:r>
              <a:rPr lang="en-IN" sz="3200" b="0" dirty="0" err="1">
                <a:solidFill>
                  <a:srgbClr val="000000"/>
                </a:solidFill>
                <a:effectLst/>
                <a:latin typeface="Courier New" panose="02070309020205020404" pitchFamily="49" charset="0"/>
              </a:rPr>
              <a:t>a,b</a:t>
            </a:r>
            <a:r>
              <a:rPr lang="en-IN" sz="3200" b="0" dirty="0">
                <a:solidFill>
                  <a:srgbClr val="000000"/>
                </a:solidFill>
                <a:effectLst/>
                <a:latin typeface="Courier New" panose="02070309020205020404" pitchFamily="49" charset="0"/>
              </a:rPr>
              <a:t>: a </a:t>
            </a:r>
            <a:r>
              <a:rPr lang="en-IN" sz="3200" b="0" dirty="0">
                <a:solidFill>
                  <a:srgbClr val="AF00DB"/>
                </a:solidFill>
                <a:effectLst/>
                <a:latin typeface="Courier New" panose="02070309020205020404" pitchFamily="49" charset="0"/>
              </a:rPr>
              <a:t>if</a:t>
            </a:r>
            <a:r>
              <a:rPr lang="en-IN" sz="3200" b="0" dirty="0">
                <a:solidFill>
                  <a:srgbClr val="000000"/>
                </a:solidFill>
                <a:effectLst/>
                <a:latin typeface="Courier New" panose="02070309020205020404" pitchFamily="49" charset="0"/>
              </a:rPr>
              <a:t>(a&gt;b) </a:t>
            </a:r>
            <a:r>
              <a:rPr lang="en-IN" sz="3200" b="0" dirty="0">
                <a:solidFill>
                  <a:srgbClr val="AF00DB"/>
                </a:solidFill>
                <a:effectLst/>
                <a:latin typeface="Courier New" panose="02070309020205020404" pitchFamily="49" charset="0"/>
              </a:rPr>
              <a:t>else</a:t>
            </a:r>
            <a:r>
              <a:rPr lang="en-IN" sz="3200" b="0" dirty="0">
                <a:solidFill>
                  <a:srgbClr val="000000"/>
                </a:solidFill>
                <a:effectLst/>
                <a:latin typeface="Courier New" panose="02070309020205020404" pitchFamily="49" charset="0"/>
              </a:rPr>
              <a:t> b</a:t>
            </a:r>
          </a:p>
          <a:p>
            <a:r>
              <a:rPr lang="en-IN" sz="3200" b="0" dirty="0">
                <a:solidFill>
                  <a:srgbClr val="000000"/>
                </a:solidFill>
                <a:effectLst/>
                <a:latin typeface="Courier New" panose="02070309020205020404" pitchFamily="49" charset="0"/>
              </a:rPr>
              <a:t>r = reduce(f, [</a:t>
            </a:r>
            <a:r>
              <a:rPr lang="en-IN" sz="3200" b="0" dirty="0">
                <a:solidFill>
                  <a:srgbClr val="098156"/>
                </a:solidFill>
                <a:effectLst/>
                <a:latin typeface="Courier New" panose="02070309020205020404" pitchFamily="49" charset="0"/>
              </a:rPr>
              <a:t>47</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111</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42</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102</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13</a:t>
            </a:r>
            <a:r>
              <a:rPr lang="en-IN" sz="3200" b="0" dirty="0">
                <a:solidFill>
                  <a:srgbClr val="000000"/>
                </a:solidFill>
                <a:effectLst/>
                <a:latin typeface="Courier New" panose="02070309020205020404" pitchFamily="49" charset="0"/>
              </a:rPr>
              <a:t>])</a:t>
            </a:r>
          </a:p>
          <a:p>
            <a:r>
              <a:rPr lang="en-IN" sz="3200" b="0" dirty="0">
                <a:solidFill>
                  <a:srgbClr val="795E26"/>
                </a:solidFill>
                <a:effectLst/>
                <a:latin typeface="Courier New" panose="02070309020205020404" pitchFamily="49" charset="0"/>
              </a:rPr>
              <a:t>print</a:t>
            </a:r>
            <a:r>
              <a:rPr lang="en-IN" sz="3200" b="0" dirty="0">
                <a:solidFill>
                  <a:srgbClr val="000000"/>
                </a:solidFill>
                <a:effectLst/>
                <a:latin typeface="Courier New" panose="02070309020205020404" pitchFamily="49" charset="0"/>
              </a:rPr>
              <a:t>(r)</a:t>
            </a:r>
          </a:p>
        </p:txBody>
      </p:sp>
    </p:spTree>
    <p:extLst>
      <p:ext uri="{BB962C8B-B14F-4D97-AF65-F5344CB8AC3E}">
        <p14:creationId xmlns:p14="http://schemas.microsoft.com/office/powerpoint/2010/main" val="1761852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179E-E78E-0E8A-98FB-8D62053BC8C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30396CD-5261-3E5C-0648-3556640B10FD}"/>
              </a:ext>
            </a:extLst>
          </p:cNvPr>
          <p:cNvSpPr>
            <a:spLocks noGrp="1"/>
          </p:cNvSpPr>
          <p:nvPr>
            <p:ph idx="1"/>
          </p:nvPr>
        </p:nvSpPr>
        <p:spPr/>
        <p:txBody>
          <a:bodyPr/>
          <a:lstStyle/>
          <a:p>
            <a:r>
              <a:rPr lang="en-IN" b="0" i="0" dirty="0">
                <a:solidFill>
                  <a:srgbClr val="374151"/>
                </a:solidFill>
                <a:effectLst/>
                <a:latin typeface="Söhne"/>
              </a:rPr>
              <a:t>You are given a CSV file named "</a:t>
            </a:r>
            <a:r>
              <a:rPr lang="en-IN" b="0" i="0" dirty="0" err="1">
                <a:solidFill>
                  <a:srgbClr val="374151"/>
                </a:solidFill>
                <a:effectLst/>
                <a:latin typeface="Söhne"/>
              </a:rPr>
              <a:t>student_grades.csv</a:t>
            </a:r>
            <a:r>
              <a:rPr lang="en-IN" b="0" i="0" dirty="0">
                <a:solidFill>
                  <a:srgbClr val="374151"/>
                </a:solidFill>
                <a:effectLst/>
                <a:latin typeface="Söhne"/>
              </a:rPr>
              <a:t>," which contains the following data:</a:t>
            </a:r>
          </a:p>
          <a:p>
            <a:pPr marL="0" indent="0">
              <a:buNone/>
            </a:pPr>
            <a:endParaRPr lang="en-IN" dirty="0">
              <a:solidFill>
                <a:srgbClr val="374151"/>
              </a:solidFill>
              <a:latin typeface="Söhne"/>
            </a:endParaRPr>
          </a:p>
        </p:txBody>
      </p:sp>
      <p:graphicFrame>
        <p:nvGraphicFramePr>
          <p:cNvPr id="4" name="Table 4">
            <a:extLst>
              <a:ext uri="{FF2B5EF4-FFF2-40B4-BE49-F238E27FC236}">
                <a16:creationId xmlns:a16="http://schemas.microsoft.com/office/drawing/2014/main" id="{31789902-195F-0627-333D-1A9015D7D001}"/>
              </a:ext>
            </a:extLst>
          </p:cNvPr>
          <p:cNvGraphicFramePr>
            <a:graphicFrameLocks noGrp="1"/>
          </p:cNvGraphicFramePr>
          <p:nvPr>
            <p:extLst>
              <p:ext uri="{D42A27DB-BD31-4B8C-83A1-F6EECF244321}">
                <p14:modId xmlns:p14="http://schemas.microsoft.com/office/powerpoint/2010/main" val="1205533867"/>
              </p:ext>
            </p:extLst>
          </p:nvPr>
        </p:nvGraphicFramePr>
        <p:xfrm>
          <a:off x="1612153" y="3173506"/>
          <a:ext cx="8128000" cy="208817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44167520"/>
                    </a:ext>
                  </a:extLst>
                </a:gridCol>
                <a:gridCol w="2032000">
                  <a:extLst>
                    <a:ext uri="{9D8B030D-6E8A-4147-A177-3AD203B41FA5}">
                      <a16:colId xmlns:a16="http://schemas.microsoft.com/office/drawing/2014/main" val="2798262226"/>
                    </a:ext>
                  </a:extLst>
                </a:gridCol>
                <a:gridCol w="2032000">
                  <a:extLst>
                    <a:ext uri="{9D8B030D-6E8A-4147-A177-3AD203B41FA5}">
                      <a16:colId xmlns:a16="http://schemas.microsoft.com/office/drawing/2014/main" val="2210924362"/>
                    </a:ext>
                  </a:extLst>
                </a:gridCol>
                <a:gridCol w="2032000">
                  <a:extLst>
                    <a:ext uri="{9D8B030D-6E8A-4147-A177-3AD203B41FA5}">
                      <a16:colId xmlns:a16="http://schemas.microsoft.com/office/drawing/2014/main" val="4193606389"/>
                    </a:ext>
                  </a:extLst>
                </a:gridCol>
              </a:tblGrid>
              <a:tr h="604819">
                <a:tc>
                  <a:txBody>
                    <a:bodyPr/>
                    <a:lstStyle/>
                    <a:p>
                      <a:r>
                        <a:rPr lang="en-IN" dirty="0">
                          <a:solidFill>
                            <a:srgbClr val="374151"/>
                          </a:solidFill>
                          <a:latin typeface="Söhne"/>
                        </a:rPr>
                        <a:t>Name</a:t>
                      </a:r>
                      <a:endParaRPr lang="en-US" dirty="0"/>
                    </a:p>
                  </a:txBody>
                  <a:tcPr/>
                </a:tc>
                <a:tc>
                  <a:txBody>
                    <a:bodyPr/>
                    <a:lstStyle/>
                    <a:p>
                      <a:r>
                        <a:rPr lang="en-IN" dirty="0">
                          <a:solidFill>
                            <a:srgbClr val="374151"/>
                          </a:solidFill>
                          <a:latin typeface="Söhne"/>
                        </a:rPr>
                        <a:t>Maths</a:t>
                      </a:r>
                      <a:endParaRPr lang="en-US" dirty="0"/>
                    </a:p>
                  </a:txBody>
                  <a:tcPr/>
                </a:tc>
                <a:tc>
                  <a:txBody>
                    <a:bodyPr/>
                    <a:lstStyle/>
                    <a:p>
                      <a:r>
                        <a:rPr lang="en-IN" dirty="0">
                          <a:solidFill>
                            <a:srgbClr val="374151"/>
                          </a:solidFill>
                          <a:latin typeface="Söhne"/>
                        </a:rPr>
                        <a:t>Science</a:t>
                      </a:r>
                      <a:endParaRPr lang="en-US" dirty="0"/>
                    </a:p>
                  </a:txBody>
                  <a:tcPr/>
                </a:tc>
                <a:tc>
                  <a:txBody>
                    <a:bodyPr/>
                    <a:lstStyle/>
                    <a:p>
                      <a:r>
                        <a:rPr lang="en-IN" dirty="0">
                          <a:solidFill>
                            <a:srgbClr val="374151"/>
                          </a:solidFill>
                          <a:latin typeface="Söhne"/>
                        </a:rPr>
                        <a:t>English</a:t>
                      </a:r>
                      <a:endParaRPr lang="en-US" dirty="0"/>
                    </a:p>
                  </a:txBody>
                  <a:tcPr/>
                </a:tc>
                <a:extLst>
                  <a:ext uri="{0D108BD9-81ED-4DB2-BD59-A6C34878D82A}">
                    <a16:rowId xmlns:a16="http://schemas.microsoft.com/office/drawing/2014/main" val="2205467260"/>
                  </a:ext>
                </a:extLst>
              </a:tr>
              <a:tr h="370840">
                <a:tc>
                  <a:txBody>
                    <a:bodyPr/>
                    <a:lstStyle/>
                    <a:p>
                      <a:r>
                        <a:rPr lang="en-IN" dirty="0">
                          <a:solidFill>
                            <a:srgbClr val="374151"/>
                          </a:solidFill>
                          <a:latin typeface="Söhne"/>
                        </a:rPr>
                        <a:t>John</a:t>
                      </a:r>
                      <a:endParaRPr lang="en-US" dirty="0"/>
                    </a:p>
                  </a:txBody>
                  <a:tcPr/>
                </a:tc>
                <a:tc>
                  <a:txBody>
                    <a:bodyPr/>
                    <a:lstStyle/>
                    <a:p>
                      <a:r>
                        <a:rPr lang="en-US" dirty="0"/>
                        <a:t>85</a:t>
                      </a:r>
                    </a:p>
                  </a:txBody>
                  <a:tcPr/>
                </a:tc>
                <a:tc>
                  <a:txBody>
                    <a:bodyPr/>
                    <a:lstStyle/>
                    <a:p>
                      <a:r>
                        <a:rPr lang="en-US" dirty="0"/>
                        <a:t>78</a:t>
                      </a:r>
                    </a:p>
                  </a:txBody>
                  <a:tcPr/>
                </a:tc>
                <a:tc>
                  <a:txBody>
                    <a:bodyPr/>
                    <a:lstStyle/>
                    <a:p>
                      <a:r>
                        <a:rPr lang="en-US" dirty="0"/>
                        <a:t>92</a:t>
                      </a:r>
                    </a:p>
                  </a:txBody>
                  <a:tcPr/>
                </a:tc>
                <a:extLst>
                  <a:ext uri="{0D108BD9-81ED-4DB2-BD59-A6C34878D82A}">
                    <a16:rowId xmlns:a16="http://schemas.microsoft.com/office/drawing/2014/main" val="3491217337"/>
                  </a:ext>
                </a:extLst>
              </a:tr>
              <a:tr h="370840">
                <a:tc>
                  <a:txBody>
                    <a:bodyPr/>
                    <a:lstStyle/>
                    <a:p>
                      <a:r>
                        <a:rPr lang="en-IN" dirty="0">
                          <a:solidFill>
                            <a:srgbClr val="374151"/>
                          </a:solidFill>
                          <a:latin typeface="Söhne"/>
                        </a:rPr>
                        <a:t>Alice</a:t>
                      </a:r>
                      <a:endParaRPr lang="en-US" dirty="0"/>
                    </a:p>
                  </a:txBody>
                  <a:tcPr/>
                </a:tc>
                <a:tc>
                  <a:txBody>
                    <a:bodyPr/>
                    <a:lstStyle/>
                    <a:p>
                      <a:r>
                        <a:rPr lang="en-US" dirty="0"/>
                        <a:t>89</a:t>
                      </a:r>
                    </a:p>
                  </a:txBody>
                  <a:tcPr/>
                </a:tc>
                <a:tc>
                  <a:txBody>
                    <a:bodyPr/>
                    <a:lstStyle/>
                    <a:p>
                      <a:r>
                        <a:rPr lang="en-US" dirty="0"/>
                        <a:t>90</a:t>
                      </a:r>
                    </a:p>
                  </a:txBody>
                  <a:tcPr/>
                </a:tc>
                <a:tc>
                  <a:txBody>
                    <a:bodyPr/>
                    <a:lstStyle/>
                    <a:p>
                      <a:r>
                        <a:rPr lang="en-US" dirty="0"/>
                        <a:t>93</a:t>
                      </a:r>
                    </a:p>
                  </a:txBody>
                  <a:tcPr/>
                </a:tc>
                <a:extLst>
                  <a:ext uri="{0D108BD9-81ED-4DB2-BD59-A6C34878D82A}">
                    <a16:rowId xmlns:a16="http://schemas.microsoft.com/office/drawing/2014/main" val="1345380135"/>
                  </a:ext>
                </a:extLst>
              </a:tr>
              <a:tr h="370840">
                <a:tc>
                  <a:txBody>
                    <a:bodyPr/>
                    <a:lstStyle/>
                    <a:p>
                      <a:r>
                        <a:rPr lang="en-IN" dirty="0">
                          <a:solidFill>
                            <a:srgbClr val="374151"/>
                          </a:solidFill>
                          <a:latin typeface="Söhne"/>
                        </a:rPr>
                        <a:t>Bob</a:t>
                      </a:r>
                      <a:endParaRPr lang="en-US" dirty="0"/>
                    </a:p>
                  </a:txBody>
                  <a:tcPr/>
                </a:tc>
                <a:tc>
                  <a:txBody>
                    <a:bodyPr/>
                    <a:lstStyle/>
                    <a:p>
                      <a:r>
                        <a:rPr lang="en-US" dirty="0"/>
                        <a:t>76</a:t>
                      </a:r>
                    </a:p>
                  </a:txBody>
                  <a:tcPr/>
                </a:tc>
                <a:tc>
                  <a:txBody>
                    <a:bodyPr/>
                    <a:lstStyle/>
                    <a:p>
                      <a:r>
                        <a:rPr lang="en-US" dirty="0"/>
                        <a:t>90</a:t>
                      </a:r>
                    </a:p>
                  </a:txBody>
                  <a:tcPr/>
                </a:tc>
                <a:tc>
                  <a:txBody>
                    <a:bodyPr/>
                    <a:lstStyle/>
                    <a:p>
                      <a:r>
                        <a:rPr lang="en-US" dirty="0"/>
                        <a:t>85</a:t>
                      </a:r>
                    </a:p>
                  </a:txBody>
                  <a:tcPr/>
                </a:tc>
                <a:extLst>
                  <a:ext uri="{0D108BD9-81ED-4DB2-BD59-A6C34878D82A}">
                    <a16:rowId xmlns:a16="http://schemas.microsoft.com/office/drawing/2014/main" val="3016584846"/>
                  </a:ext>
                </a:extLst>
              </a:tr>
              <a:tr h="370840">
                <a:tc>
                  <a:txBody>
                    <a:bodyPr/>
                    <a:lstStyle/>
                    <a:p>
                      <a:r>
                        <a:rPr lang="en-IN" dirty="0">
                          <a:solidFill>
                            <a:srgbClr val="374151"/>
                          </a:solidFill>
                          <a:latin typeface="Söhne"/>
                        </a:rPr>
                        <a:t>Eve</a:t>
                      </a:r>
                      <a:endParaRPr lang="en-US" dirty="0"/>
                    </a:p>
                  </a:txBody>
                  <a:tcPr/>
                </a:tc>
                <a:tc>
                  <a:txBody>
                    <a:bodyPr/>
                    <a:lstStyle/>
                    <a:p>
                      <a:r>
                        <a:rPr lang="en-US" dirty="0"/>
                        <a:t>88</a:t>
                      </a:r>
                    </a:p>
                  </a:txBody>
                  <a:tcPr/>
                </a:tc>
                <a:tc>
                  <a:txBody>
                    <a:bodyPr/>
                    <a:lstStyle/>
                    <a:p>
                      <a:r>
                        <a:rPr lang="en-US" dirty="0"/>
                        <a:t>78</a:t>
                      </a:r>
                    </a:p>
                  </a:txBody>
                  <a:tcPr/>
                </a:tc>
                <a:tc>
                  <a:txBody>
                    <a:bodyPr/>
                    <a:lstStyle/>
                    <a:p>
                      <a:r>
                        <a:rPr lang="en-US" dirty="0"/>
                        <a:t>88</a:t>
                      </a:r>
                    </a:p>
                  </a:txBody>
                  <a:tcPr/>
                </a:tc>
                <a:extLst>
                  <a:ext uri="{0D108BD9-81ED-4DB2-BD59-A6C34878D82A}">
                    <a16:rowId xmlns:a16="http://schemas.microsoft.com/office/drawing/2014/main" val="2283786627"/>
                  </a:ext>
                </a:extLst>
              </a:tr>
            </a:tbl>
          </a:graphicData>
        </a:graphic>
      </p:graphicFrame>
    </p:spTree>
    <p:extLst>
      <p:ext uri="{BB962C8B-B14F-4D97-AF65-F5344CB8AC3E}">
        <p14:creationId xmlns:p14="http://schemas.microsoft.com/office/powerpoint/2010/main" val="384739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7CF-5D25-75E6-0E8F-DFE186B9443E}"/>
              </a:ext>
            </a:extLst>
          </p:cNvPr>
          <p:cNvSpPr>
            <a:spLocks noGrp="1"/>
          </p:cNvSpPr>
          <p:nvPr>
            <p:ph type="title"/>
          </p:nvPr>
        </p:nvSpPr>
        <p:spPr>
          <a:xfrm>
            <a:off x="0" y="36264"/>
            <a:ext cx="10515600" cy="602284"/>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D969E3D-0049-4657-FE0E-CFE7023BF39F}"/>
              </a:ext>
            </a:extLst>
          </p:cNvPr>
          <p:cNvSpPr>
            <a:spLocks noGrp="1"/>
          </p:cNvSpPr>
          <p:nvPr>
            <p:ph idx="1"/>
          </p:nvPr>
        </p:nvSpPr>
        <p:spPr>
          <a:xfrm>
            <a:off x="143436" y="871369"/>
            <a:ext cx="11819068" cy="5632310"/>
          </a:xfrm>
          <a:ln>
            <a:solidFill>
              <a:schemeClr val="tx1"/>
            </a:solidFill>
          </a:ln>
        </p:spPr>
        <p:txBody>
          <a:bodyPr>
            <a:normAutofit/>
          </a:bodyPr>
          <a:lstStyle/>
          <a:p>
            <a:pPr marL="0" indent="0" algn="just">
              <a:buNone/>
            </a:pPr>
            <a:r>
              <a:rPr lang="en-US" dirty="0"/>
              <a:t>You are working as a data engineer for a large retail company. Your team is responsible for processing and analyzing sales data from multiple stores across the country. The sales data is stored in CSV files, and each file represents sales data for a specific month and year. Each CSV file has the following columns:</a:t>
            </a:r>
          </a:p>
          <a:p>
            <a:r>
              <a:rPr lang="en-US" dirty="0"/>
              <a:t>Date (in the format "YYYY-MM-DD")</a:t>
            </a:r>
          </a:p>
          <a:p>
            <a:r>
              <a:rPr lang="en-US" dirty="0"/>
              <a:t>Store ID (a unique alphanumeric code)</a:t>
            </a:r>
          </a:p>
          <a:p>
            <a:r>
              <a:rPr lang="en-US" dirty="0"/>
              <a:t>Product ID (a unique alphanumeric code)</a:t>
            </a:r>
          </a:p>
          <a:p>
            <a:r>
              <a:rPr lang="en-US" dirty="0"/>
              <a:t>Quantity sold (an integer representing the number of products sold on that date)</a:t>
            </a:r>
          </a:p>
          <a:p>
            <a:pPr marL="0" indent="0">
              <a:buNone/>
            </a:pPr>
            <a:endParaRPr lang="en-US" dirty="0"/>
          </a:p>
          <a:p>
            <a:pPr marL="0" indent="0">
              <a:buNone/>
            </a:pPr>
            <a:r>
              <a:rPr lang="en-US" dirty="0"/>
              <a:t>The "</a:t>
            </a:r>
            <a:r>
              <a:rPr lang="en-US" dirty="0" err="1"/>
              <a:t>product_names.csv</a:t>
            </a:r>
            <a:r>
              <a:rPr lang="en-US" dirty="0"/>
              <a:t>" file has two columns: "Product ID" and "Product Name," and it contains the mapping for all products in the sales data.</a:t>
            </a:r>
          </a:p>
        </p:txBody>
      </p:sp>
    </p:spTree>
    <p:extLst>
      <p:ext uri="{BB962C8B-B14F-4D97-AF65-F5344CB8AC3E}">
        <p14:creationId xmlns:p14="http://schemas.microsoft.com/office/powerpoint/2010/main" val="2363600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B780DD-E934-B3C3-F440-2D7A25E34117}"/>
              </a:ext>
            </a:extLst>
          </p:cNvPr>
          <p:cNvSpPr txBox="1"/>
          <p:nvPr/>
        </p:nvSpPr>
        <p:spPr>
          <a:xfrm>
            <a:off x="371139" y="118338"/>
            <a:ext cx="11449722" cy="6555641"/>
          </a:xfrm>
          <a:prstGeom prst="rect">
            <a:avLst/>
          </a:prstGeom>
          <a:noFill/>
          <a:ln>
            <a:solidFill>
              <a:schemeClr val="tx1"/>
            </a:solidFill>
          </a:ln>
        </p:spPr>
        <p:txBody>
          <a:bodyPr wrap="square" rtlCol="0">
            <a:spAutoFit/>
          </a:bodyPr>
          <a:lstStyle/>
          <a:p>
            <a:pPr marL="0" indent="0" algn="just">
              <a:buNone/>
            </a:pPr>
            <a:r>
              <a:rPr lang="en-US" sz="2800" dirty="0"/>
              <a:t>Your task is to write a Python program that performs the following operations:</a:t>
            </a:r>
          </a:p>
          <a:p>
            <a:pPr marL="285750" indent="-285750" algn="just">
              <a:buFont typeface="Arial" panose="020B0604020202020204" pitchFamily="34" charset="0"/>
              <a:buChar char="•"/>
            </a:pPr>
            <a:r>
              <a:rPr lang="en-US" sz="2800" dirty="0"/>
              <a:t>Read the sales data from all the CSV files in a given directory and its subdirectories.</a:t>
            </a:r>
          </a:p>
          <a:p>
            <a:pPr marL="285750" indent="-285750" algn="just">
              <a:buFont typeface="Arial" panose="020B0604020202020204" pitchFamily="34" charset="0"/>
              <a:buChar char="•"/>
            </a:pPr>
            <a:r>
              <a:rPr lang="en-US" sz="2800" dirty="0"/>
              <a:t>Calculate the total sales (quantity sold) for each product across all stores and all months.</a:t>
            </a:r>
          </a:p>
          <a:p>
            <a:pPr marL="285750" indent="-285750" algn="just">
              <a:buFont typeface="Arial" panose="020B0604020202020204" pitchFamily="34" charset="0"/>
              <a:buChar char="•"/>
            </a:pPr>
            <a:r>
              <a:rPr lang="en-US" sz="2800" dirty="0"/>
              <a:t>Determine the top 5 best-selling products in terms of the total quantity sold.</a:t>
            </a:r>
          </a:p>
          <a:p>
            <a:pPr marL="0" indent="0" algn="just">
              <a:buNone/>
            </a:pPr>
            <a:r>
              <a:rPr lang="en-US" sz="2800" dirty="0"/>
              <a:t>Create a new CSV file named "</a:t>
            </a:r>
            <a:r>
              <a:rPr lang="en-US" sz="2800" dirty="0" err="1"/>
              <a:t>sales_summary.csv</a:t>
            </a:r>
            <a:r>
              <a:rPr lang="en-US" sz="2800" dirty="0"/>
              <a:t>" and write the following information into it:</a:t>
            </a:r>
          </a:p>
          <a:p>
            <a:pPr marL="342900" indent="-342900" algn="just">
              <a:buFont typeface="Arial" panose="020B0604020202020204" pitchFamily="34" charset="0"/>
              <a:buChar char="•"/>
            </a:pPr>
            <a:r>
              <a:rPr lang="en-US" sz="2800" dirty="0"/>
              <a:t>Product ID</a:t>
            </a:r>
          </a:p>
          <a:p>
            <a:pPr marL="342900" indent="-342900" algn="just">
              <a:buFont typeface="Arial" panose="020B0604020202020204" pitchFamily="34" charset="0"/>
              <a:buChar char="•"/>
            </a:pPr>
            <a:r>
              <a:rPr lang="en-US" sz="2800" dirty="0"/>
              <a:t>Product Name </a:t>
            </a:r>
          </a:p>
          <a:p>
            <a:pPr marL="342900" indent="-342900" algn="just">
              <a:buFont typeface="Arial" panose="020B0604020202020204" pitchFamily="34" charset="0"/>
              <a:buChar char="•"/>
            </a:pPr>
            <a:r>
              <a:rPr lang="en-US" sz="2800" dirty="0"/>
              <a:t>Total Quantity Sold</a:t>
            </a:r>
          </a:p>
          <a:p>
            <a:pPr marL="342900" indent="-342900" algn="just">
              <a:buFont typeface="Arial" panose="020B0604020202020204" pitchFamily="34" charset="0"/>
              <a:buChar char="•"/>
            </a:pPr>
            <a:r>
              <a:rPr lang="en-US" sz="2800" dirty="0"/>
              <a:t>Average Quantity Sold per month (considering all months available in the data)</a:t>
            </a:r>
          </a:p>
        </p:txBody>
      </p:sp>
    </p:spTree>
    <p:extLst>
      <p:ext uri="{BB962C8B-B14F-4D97-AF65-F5344CB8AC3E}">
        <p14:creationId xmlns:p14="http://schemas.microsoft.com/office/powerpoint/2010/main" val="1392407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D57F77-7E87-F38C-E7AA-94CE7B248294}"/>
              </a:ext>
            </a:extLst>
          </p:cNvPr>
          <p:cNvSpPr>
            <a:spLocks noGrp="1"/>
          </p:cNvSpPr>
          <p:nvPr>
            <p:ph idx="1"/>
          </p:nvPr>
        </p:nvSpPr>
        <p:spPr>
          <a:xfrm>
            <a:off x="666077" y="556222"/>
            <a:ext cx="10515600" cy="5543364"/>
          </a:xfrm>
        </p:spPr>
        <p:txBody>
          <a:bodyPr>
            <a:normAutofit fontScale="92500" lnSpcReduction="20000"/>
          </a:bodyPr>
          <a:lstStyle/>
          <a:p>
            <a:pPr marL="0" indent="0">
              <a:buNone/>
            </a:pPr>
            <a:r>
              <a:rPr lang="en-IN" b="0" i="0" dirty="0">
                <a:solidFill>
                  <a:srgbClr val="374151"/>
                </a:solidFill>
                <a:effectLst/>
                <a:latin typeface="Söhne"/>
              </a:rPr>
              <a:t>Your task is to write a Python program that reads this CSV file, calculates the average score for each student, and then creates a new CSV file named "</a:t>
            </a:r>
            <a:r>
              <a:rPr lang="en-IN" b="0" i="0" dirty="0" err="1">
                <a:solidFill>
                  <a:srgbClr val="374151"/>
                </a:solidFill>
                <a:effectLst/>
                <a:latin typeface="Söhne"/>
              </a:rPr>
              <a:t>student_average_grades.csv</a:t>
            </a:r>
            <a:r>
              <a:rPr lang="en-IN" b="0" i="0" dirty="0">
                <a:solidFill>
                  <a:srgbClr val="374151"/>
                </a:solidFill>
                <a:effectLst/>
                <a:latin typeface="Söhne"/>
              </a:rPr>
              <a:t>”</a:t>
            </a:r>
          </a:p>
          <a:p>
            <a:pPr marL="0" indent="0">
              <a:buNone/>
            </a:pPr>
            <a:endParaRPr lang="en-IN" dirty="0">
              <a:solidFill>
                <a:srgbClr val="374151"/>
              </a:solidFill>
              <a:latin typeface="Söhne"/>
            </a:endParaRPr>
          </a:p>
          <a:p>
            <a:pPr marL="0" indent="0">
              <a:buNone/>
            </a:pPr>
            <a:endParaRPr lang="en-IN" dirty="0">
              <a:solidFill>
                <a:srgbClr val="374151"/>
              </a:solidFill>
              <a:latin typeface="Söhne"/>
            </a:endParaRPr>
          </a:p>
          <a:p>
            <a:pPr algn="l"/>
            <a:r>
              <a:rPr lang="en-IN" b="0" i="0" dirty="0">
                <a:solidFill>
                  <a:srgbClr val="374151"/>
                </a:solidFill>
                <a:effectLst/>
                <a:latin typeface="Söhne"/>
              </a:rPr>
              <a:t>Steps to Solve</a:t>
            </a:r>
          </a:p>
          <a:p>
            <a:pPr algn="l">
              <a:buFont typeface="+mj-lt"/>
              <a:buAutoNum type="arabicPeriod"/>
            </a:pPr>
            <a:r>
              <a:rPr lang="en-IN" b="0" i="0" dirty="0">
                <a:solidFill>
                  <a:srgbClr val="374151"/>
                </a:solidFill>
                <a:effectLst/>
                <a:latin typeface="Söhne"/>
              </a:rPr>
              <a:t>Read the data from "</a:t>
            </a:r>
            <a:r>
              <a:rPr lang="en-IN" b="0" i="0" dirty="0" err="1">
                <a:solidFill>
                  <a:srgbClr val="374151"/>
                </a:solidFill>
                <a:effectLst/>
                <a:latin typeface="Söhne"/>
              </a:rPr>
              <a:t>student_grades.csv</a:t>
            </a:r>
            <a:r>
              <a:rPr lang="en-IN" b="0" i="0" dirty="0">
                <a:solidFill>
                  <a:srgbClr val="374151"/>
                </a:solidFill>
                <a:effectLst/>
                <a:latin typeface="Söhne"/>
              </a:rPr>
              <a:t>" using CSV file handling in Python.</a:t>
            </a:r>
          </a:p>
          <a:p>
            <a:pPr algn="l">
              <a:buFont typeface="+mj-lt"/>
              <a:buAutoNum type="arabicPeriod"/>
            </a:pPr>
            <a:r>
              <a:rPr lang="en-IN" b="0" i="0" dirty="0">
                <a:solidFill>
                  <a:srgbClr val="374151"/>
                </a:solidFill>
                <a:effectLst/>
                <a:latin typeface="Söhne"/>
              </a:rPr>
              <a:t>For each student, calculate their average score across all subjects (Maths, Science, and English).</a:t>
            </a:r>
          </a:p>
          <a:p>
            <a:pPr algn="l">
              <a:buFont typeface="+mj-lt"/>
              <a:buAutoNum type="arabicPeriod"/>
            </a:pPr>
            <a:r>
              <a:rPr lang="en-IN" dirty="0">
                <a:solidFill>
                  <a:srgbClr val="374151"/>
                </a:solidFill>
                <a:latin typeface="Söhne"/>
              </a:rPr>
              <a:t>C</a:t>
            </a:r>
            <a:r>
              <a:rPr lang="en-IN" b="0" i="0" dirty="0">
                <a:solidFill>
                  <a:srgbClr val="374151"/>
                </a:solidFill>
                <a:effectLst/>
                <a:latin typeface="Söhne"/>
              </a:rPr>
              <a:t>reate average functions to calculate the average for each student.</a:t>
            </a:r>
          </a:p>
          <a:p>
            <a:pPr algn="l">
              <a:buFont typeface="+mj-lt"/>
              <a:buAutoNum type="arabicPeriod"/>
            </a:pPr>
            <a:r>
              <a:rPr lang="en-IN" b="0" i="0" dirty="0">
                <a:solidFill>
                  <a:srgbClr val="374151"/>
                </a:solidFill>
                <a:effectLst/>
                <a:latin typeface="Söhne"/>
              </a:rPr>
              <a:t>Store the student's name and their corresponding average score in a new dictionary.</a:t>
            </a:r>
          </a:p>
          <a:p>
            <a:pPr algn="l">
              <a:buFont typeface="+mj-lt"/>
              <a:buAutoNum type="arabicPeriod"/>
            </a:pPr>
            <a:r>
              <a:rPr lang="en-IN" b="0" i="0" dirty="0">
                <a:solidFill>
                  <a:srgbClr val="374151"/>
                </a:solidFill>
                <a:effectLst/>
                <a:latin typeface="Söhne"/>
              </a:rPr>
              <a:t>Write the data from the dictionary into a new CSV file named "</a:t>
            </a:r>
            <a:r>
              <a:rPr lang="en-IN" b="0" i="0" dirty="0" err="1">
                <a:solidFill>
                  <a:srgbClr val="374151"/>
                </a:solidFill>
                <a:effectLst/>
                <a:latin typeface="Söhne"/>
              </a:rPr>
              <a:t>student_average_grades.csv</a:t>
            </a:r>
            <a:r>
              <a:rPr lang="en-IN" b="0" i="0" dirty="0">
                <a:solidFill>
                  <a:srgbClr val="374151"/>
                </a:solidFill>
                <a:effectLst/>
                <a:latin typeface="Söhne"/>
              </a:rPr>
              <a:t>" with two columns: "Name" and "Average."</a:t>
            </a:r>
          </a:p>
          <a:p>
            <a:pPr marL="0" indent="0">
              <a:buNone/>
            </a:pPr>
            <a:endParaRPr lang="en-US" dirty="0"/>
          </a:p>
        </p:txBody>
      </p:sp>
    </p:spTree>
    <p:extLst>
      <p:ext uri="{BB962C8B-B14F-4D97-AF65-F5344CB8AC3E}">
        <p14:creationId xmlns:p14="http://schemas.microsoft.com/office/powerpoint/2010/main" val="2825932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C3EA02-AD65-9F66-2EAC-C8FA90F6E6BF}"/>
              </a:ext>
            </a:extLst>
          </p:cNvPr>
          <p:cNvSpPr txBox="1"/>
          <p:nvPr/>
        </p:nvSpPr>
        <p:spPr>
          <a:xfrm>
            <a:off x="265512" y="243512"/>
            <a:ext cx="8772471" cy="6370975"/>
          </a:xfrm>
          <a:prstGeom prst="rect">
            <a:avLst/>
          </a:prstGeom>
          <a:noFill/>
        </p:spPr>
        <p:txBody>
          <a:bodyPr wrap="square">
            <a:spAutoFit/>
          </a:bodyPr>
          <a:lstStyle/>
          <a:p>
            <a:r>
              <a:rPr lang="en-US" sz="2400" dirty="0"/>
              <a:t>import csv</a:t>
            </a:r>
          </a:p>
          <a:p>
            <a:endParaRPr lang="en-US" sz="2400" dirty="0"/>
          </a:p>
          <a:p>
            <a:r>
              <a:rPr lang="en-US" sz="2400" dirty="0" err="1"/>
              <a:t>input_file</a:t>
            </a:r>
            <a:r>
              <a:rPr lang="en-US" sz="2400" dirty="0"/>
              <a:t> = "</a:t>
            </a:r>
            <a:r>
              <a:rPr lang="en-US" sz="2400" dirty="0" err="1"/>
              <a:t>student_grades.csv</a:t>
            </a:r>
            <a:r>
              <a:rPr lang="en-US" sz="2400" dirty="0"/>
              <a:t>"</a:t>
            </a:r>
          </a:p>
          <a:p>
            <a:r>
              <a:rPr lang="en-US" sz="2400" dirty="0" err="1"/>
              <a:t>output_file</a:t>
            </a:r>
            <a:r>
              <a:rPr lang="en-US" sz="2400" dirty="0"/>
              <a:t> = "</a:t>
            </a:r>
            <a:r>
              <a:rPr lang="en-US" sz="2400" dirty="0" err="1"/>
              <a:t>student_average_grades.csv</a:t>
            </a:r>
            <a:r>
              <a:rPr lang="en-US" sz="2400" dirty="0"/>
              <a:t>"</a:t>
            </a:r>
          </a:p>
          <a:p>
            <a:r>
              <a:rPr lang="en-US" sz="2400" dirty="0" err="1"/>
              <a:t>student_grades</a:t>
            </a:r>
            <a:r>
              <a:rPr lang="en-US" sz="2400" dirty="0"/>
              <a:t> = {}</a:t>
            </a:r>
          </a:p>
          <a:p>
            <a:endParaRPr lang="en-US" sz="2400" dirty="0"/>
          </a:p>
          <a:p>
            <a:r>
              <a:rPr lang="en-US" sz="2400" dirty="0"/>
              <a:t>    # Read data from CSV file</a:t>
            </a:r>
          </a:p>
          <a:p>
            <a:r>
              <a:rPr lang="en-US" sz="2400" dirty="0"/>
              <a:t> with open(</a:t>
            </a:r>
            <a:r>
              <a:rPr lang="en-US" sz="2400" dirty="0" err="1"/>
              <a:t>input_file</a:t>
            </a:r>
            <a:r>
              <a:rPr lang="en-US" sz="2400" dirty="0"/>
              <a:t>, "r") as </a:t>
            </a:r>
            <a:r>
              <a:rPr lang="en-US" sz="2400" dirty="0" err="1"/>
              <a:t>csvfile</a:t>
            </a:r>
            <a:r>
              <a:rPr lang="en-US" sz="2400" dirty="0"/>
              <a:t>:</a:t>
            </a:r>
          </a:p>
          <a:p>
            <a:r>
              <a:rPr lang="en-US" sz="2400" dirty="0"/>
              <a:t>        reader = </a:t>
            </a:r>
            <a:r>
              <a:rPr lang="en-US" sz="2400" dirty="0" err="1"/>
              <a:t>csv.DictReader</a:t>
            </a:r>
            <a:r>
              <a:rPr lang="en-US" sz="2400" dirty="0"/>
              <a:t>(</a:t>
            </a:r>
            <a:r>
              <a:rPr lang="en-US" sz="2400" dirty="0" err="1"/>
              <a:t>csvfile</a:t>
            </a:r>
            <a:r>
              <a:rPr lang="en-US" sz="2400" dirty="0"/>
              <a:t>)</a:t>
            </a:r>
          </a:p>
          <a:p>
            <a:r>
              <a:rPr lang="en-US" sz="2400" dirty="0"/>
              <a:t>        for row in reader:</a:t>
            </a:r>
          </a:p>
          <a:p>
            <a:r>
              <a:rPr lang="en-US" sz="2400" dirty="0"/>
              <a:t>            name = row["Name"]</a:t>
            </a:r>
          </a:p>
          <a:p>
            <a:r>
              <a:rPr lang="en-US" sz="2400" dirty="0"/>
              <a:t>            </a:t>
            </a:r>
            <a:r>
              <a:rPr lang="en-US" sz="2400" dirty="0" err="1"/>
              <a:t>math_score</a:t>
            </a:r>
            <a:r>
              <a:rPr lang="en-US" sz="2400" dirty="0"/>
              <a:t> = int(row["</a:t>
            </a:r>
            <a:r>
              <a:rPr lang="en-US" sz="2400" dirty="0" err="1"/>
              <a:t>Maths</a:t>
            </a:r>
            <a:r>
              <a:rPr lang="en-US" sz="2400" dirty="0"/>
              <a:t>"])</a:t>
            </a:r>
          </a:p>
          <a:p>
            <a:r>
              <a:rPr lang="en-US" sz="2400" dirty="0"/>
              <a:t>            </a:t>
            </a:r>
            <a:r>
              <a:rPr lang="en-US" sz="2400" dirty="0" err="1"/>
              <a:t>science_score</a:t>
            </a:r>
            <a:r>
              <a:rPr lang="en-US" sz="2400" dirty="0"/>
              <a:t> = int(row["Science"])</a:t>
            </a:r>
          </a:p>
          <a:p>
            <a:r>
              <a:rPr lang="en-US" sz="2400" dirty="0"/>
              <a:t>            </a:t>
            </a:r>
            <a:r>
              <a:rPr lang="en-US" sz="2400" dirty="0" err="1"/>
              <a:t>english_score</a:t>
            </a:r>
            <a:r>
              <a:rPr lang="en-US" sz="2400" dirty="0"/>
              <a:t> = int(row["English"])</a:t>
            </a:r>
          </a:p>
          <a:p>
            <a:r>
              <a:rPr lang="en-US" sz="2400" dirty="0"/>
              <a:t>            score=[</a:t>
            </a:r>
            <a:r>
              <a:rPr lang="en-US" sz="2400" dirty="0" err="1"/>
              <a:t>math_score</a:t>
            </a:r>
            <a:r>
              <a:rPr lang="en-US" sz="2400" dirty="0"/>
              <a:t>, </a:t>
            </a:r>
            <a:r>
              <a:rPr lang="en-US" sz="2400" dirty="0" err="1"/>
              <a:t>science_score</a:t>
            </a:r>
            <a:r>
              <a:rPr lang="en-US" sz="2400" dirty="0"/>
              <a:t>, </a:t>
            </a:r>
            <a:r>
              <a:rPr lang="en-US" sz="2400" dirty="0" err="1"/>
              <a:t>english_score</a:t>
            </a:r>
            <a:r>
              <a:rPr lang="en-US" sz="2400" dirty="0"/>
              <a:t>]</a:t>
            </a:r>
          </a:p>
          <a:p>
            <a:r>
              <a:rPr lang="en-US" sz="2400" dirty="0"/>
              <a:t>            </a:t>
            </a:r>
            <a:r>
              <a:rPr lang="en-US" sz="2400" dirty="0" err="1"/>
              <a:t>average_score</a:t>
            </a:r>
            <a:r>
              <a:rPr lang="en-US" sz="2400" dirty="0"/>
              <a:t> = sum(score) / </a:t>
            </a:r>
            <a:r>
              <a:rPr lang="en-US" sz="2400" dirty="0" err="1"/>
              <a:t>len</a:t>
            </a:r>
            <a:r>
              <a:rPr lang="en-US" sz="2400" dirty="0"/>
              <a:t>(scores)</a:t>
            </a:r>
          </a:p>
          <a:p>
            <a:r>
              <a:rPr lang="en-US" sz="2400" dirty="0"/>
              <a:t>            </a:t>
            </a:r>
            <a:r>
              <a:rPr lang="en-US" sz="2400" dirty="0" err="1"/>
              <a:t>student_grades</a:t>
            </a:r>
            <a:r>
              <a:rPr lang="en-US" sz="2400" dirty="0"/>
              <a:t>[name] = </a:t>
            </a:r>
            <a:r>
              <a:rPr lang="en-US" sz="2400" dirty="0" err="1"/>
              <a:t>average_score</a:t>
            </a:r>
            <a:endParaRPr lang="en-US" sz="2400" dirty="0"/>
          </a:p>
        </p:txBody>
      </p:sp>
    </p:spTree>
    <p:extLst>
      <p:ext uri="{BB962C8B-B14F-4D97-AF65-F5344CB8AC3E}">
        <p14:creationId xmlns:p14="http://schemas.microsoft.com/office/powerpoint/2010/main" val="1513773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C87762-9752-D114-1605-40E45BA6A3D4}"/>
              </a:ext>
            </a:extLst>
          </p:cNvPr>
          <p:cNvSpPr txBox="1"/>
          <p:nvPr/>
        </p:nvSpPr>
        <p:spPr>
          <a:xfrm>
            <a:off x="471154" y="556591"/>
            <a:ext cx="10872707" cy="4832092"/>
          </a:xfrm>
          <a:prstGeom prst="rect">
            <a:avLst/>
          </a:prstGeom>
          <a:noFill/>
        </p:spPr>
        <p:txBody>
          <a:bodyPr wrap="square" rtlCol="0">
            <a:spAutoFit/>
          </a:bodyPr>
          <a:lstStyle/>
          <a:p>
            <a:r>
              <a:rPr lang="en-US" sz="2800" dirty="0"/>
              <a:t> # Write data to new CSV file</a:t>
            </a:r>
          </a:p>
          <a:p>
            <a:r>
              <a:rPr lang="en-US" sz="2800" dirty="0"/>
              <a:t>    with open(</a:t>
            </a:r>
            <a:r>
              <a:rPr lang="en-US" sz="2800" dirty="0" err="1"/>
              <a:t>output_file</a:t>
            </a:r>
            <a:r>
              <a:rPr lang="en-US" sz="2800" dirty="0"/>
              <a:t>, "w", newline="") as </a:t>
            </a:r>
            <a:r>
              <a:rPr lang="en-US" sz="2800" dirty="0" err="1"/>
              <a:t>csvfile</a:t>
            </a:r>
            <a:r>
              <a:rPr lang="en-US" sz="2800" dirty="0"/>
              <a:t>:</a:t>
            </a:r>
          </a:p>
          <a:p>
            <a:r>
              <a:rPr lang="en-US" sz="2800" dirty="0"/>
              <a:t>        fieldnames = ["Name", "Average"]</a:t>
            </a:r>
          </a:p>
          <a:p>
            <a:r>
              <a:rPr lang="en-US" sz="2800" dirty="0"/>
              <a:t>        writer = </a:t>
            </a:r>
            <a:r>
              <a:rPr lang="en-US" sz="2800" dirty="0" err="1"/>
              <a:t>csv.DictWriter</a:t>
            </a:r>
            <a:r>
              <a:rPr lang="en-US" sz="2800" dirty="0"/>
              <a:t>(</a:t>
            </a:r>
            <a:r>
              <a:rPr lang="en-US" sz="2800" dirty="0" err="1"/>
              <a:t>csvfile</a:t>
            </a:r>
            <a:r>
              <a:rPr lang="en-US" sz="2800" dirty="0"/>
              <a:t>, fieldnames=fieldnames)</a:t>
            </a:r>
          </a:p>
          <a:p>
            <a:r>
              <a:rPr lang="en-US" sz="2800" dirty="0"/>
              <a:t>        </a:t>
            </a:r>
            <a:r>
              <a:rPr lang="en-US" sz="2800" dirty="0" err="1"/>
              <a:t>writer.writeheader</a:t>
            </a:r>
            <a:r>
              <a:rPr lang="en-US" sz="2800" dirty="0"/>
              <a:t>()</a:t>
            </a:r>
          </a:p>
          <a:p>
            <a:r>
              <a:rPr lang="en-US" sz="2800" dirty="0"/>
              <a:t>        for name, average in </a:t>
            </a:r>
            <a:r>
              <a:rPr lang="en-US" sz="2800" dirty="0" err="1"/>
              <a:t>student_grades.items</a:t>
            </a:r>
            <a:r>
              <a:rPr lang="en-US" sz="2800" dirty="0"/>
              <a:t>():</a:t>
            </a:r>
          </a:p>
          <a:p>
            <a:r>
              <a:rPr lang="en-US" sz="2800" dirty="0"/>
              <a:t>            </a:t>
            </a:r>
            <a:r>
              <a:rPr lang="en-US" sz="2800" dirty="0" err="1"/>
              <a:t>writer.writerow</a:t>
            </a:r>
            <a:r>
              <a:rPr lang="en-US" sz="2800" dirty="0"/>
              <a:t>({"Name": name, "Average": average})</a:t>
            </a:r>
          </a:p>
          <a:p>
            <a:endParaRPr lang="en-US" sz="2800" dirty="0"/>
          </a:p>
          <a:p>
            <a:r>
              <a:rPr lang="en-US" sz="2800" dirty="0"/>
              <a:t>    print("Successfully calculated and saved average grades in '</a:t>
            </a:r>
            <a:r>
              <a:rPr lang="en-US" sz="2800" dirty="0" err="1"/>
              <a:t>student_average_grades.csv</a:t>
            </a:r>
            <a:r>
              <a:rPr lang="en-US" sz="2800" dirty="0"/>
              <a:t>'.")</a:t>
            </a:r>
          </a:p>
          <a:p>
            <a:endParaRPr lang="en-US" sz="2800" dirty="0"/>
          </a:p>
        </p:txBody>
      </p:sp>
    </p:spTree>
    <p:extLst>
      <p:ext uri="{BB962C8B-B14F-4D97-AF65-F5344CB8AC3E}">
        <p14:creationId xmlns:p14="http://schemas.microsoft.com/office/powerpoint/2010/main" val="95592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AC30-B09D-F311-5448-B78341D609DD}"/>
              </a:ext>
            </a:extLst>
          </p:cNvPr>
          <p:cNvSpPr>
            <a:spLocks noGrp="1"/>
          </p:cNvSpPr>
          <p:nvPr>
            <p:ph type="title"/>
          </p:nvPr>
        </p:nvSpPr>
        <p:spPr>
          <a:xfrm>
            <a:off x="2534479" y="2207178"/>
            <a:ext cx="7696199" cy="1325563"/>
          </a:xfrm>
        </p:spPr>
        <p:txBody>
          <a:bodyPr/>
          <a:lstStyle/>
          <a:p>
            <a:r>
              <a:rPr lang="en-US" dirty="0"/>
              <a:t>Use pandas to solve this problem</a:t>
            </a:r>
          </a:p>
        </p:txBody>
      </p:sp>
    </p:spTree>
    <p:extLst>
      <p:ext uri="{BB962C8B-B14F-4D97-AF65-F5344CB8AC3E}">
        <p14:creationId xmlns:p14="http://schemas.microsoft.com/office/powerpoint/2010/main" val="320537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A8155-3382-CE34-0933-F2EEB32F6A18}"/>
              </a:ext>
            </a:extLst>
          </p:cNvPr>
          <p:cNvSpPr>
            <a:spLocks noGrp="1"/>
          </p:cNvSpPr>
          <p:nvPr>
            <p:ph idx="1"/>
          </p:nvPr>
        </p:nvSpPr>
        <p:spPr>
          <a:xfrm>
            <a:off x="838200" y="351182"/>
            <a:ext cx="10515600" cy="6155636"/>
          </a:xfrm>
        </p:spPr>
        <p:txBody>
          <a:bodyPr>
            <a:normAutofit/>
          </a:bodyPr>
          <a:lstStyle/>
          <a:p>
            <a:pPr marL="0" indent="0">
              <a:buNone/>
            </a:pP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pandas </a:t>
            </a:r>
            <a:r>
              <a:rPr lang="en-IN" b="0" dirty="0">
                <a:solidFill>
                  <a:srgbClr val="AF00DB"/>
                </a:solidFill>
                <a:effectLst/>
                <a:latin typeface="Courier New" panose="02070309020205020404" pitchFamily="49" charset="0"/>
              </a:rPr>
              <a:t>as</a:t>
            </a:r>
            <a:r>
              <a:rPr lang="en-IN" b="0" dirty="0">
                <a:solidFill>
                  <a:srgbClr val="000000"/>
                </a:solidFill>
                <a:effectLst/>
                <a:latin typeface="Courier New" panose="02070309020205020404" pitchFamily="49" charset="0"/>
              </a:rPr>
              <a:t> pd</a:t>
            </a:r>
            <a:br>
              <a:rPr lang="en-IN" b="0" dirty="0">
                <a:solidFill>
                  <a:srgbClr val="000000"/>
                </a:solidFill>
                <a:effectLst/>
                <a:latin typeface="Courier New" panose="02070309020205020404" pitchFamily="49" charset="0"/>
              </a:rPr>
            </a:br>
            <a:r>
              <a:rPr lang="en-IN" b="0" dirty="0">
                <a:solidFill>
                  <a:srgbClr val="008000"/>
                </a:solidFill>
                <a:effectLst/>
                <a:latin typeface="Courier New" panose="02070309020205020404" pitchFamily="49" charset="0"/>
              </a:rPr>
              <a:t># Function to calculate average using lambda function</a:t>
            </a:r>
            <a:endParaRPr lang="en-IN" b="0" dirty="0">
              <a:solidFill>
                <a:srgbClr val="000000"/>
              </a:solidFill>
              <a:effectLst/>
              <a:latin typeface="Courier New" panose="02070309020205020404" pitchFamily="49" charset="0"/>
            </a:endParaRPr>
          </a:p>
          <a:p>
            <a:pPr marL="0" indent="0">
              <a:buNone/>
            </a:pPr>
            <a:r>
              <a:rPr lang="en-IN" b="0" dirty="0" err="1">
                <a:solidFill>
                  <a:srgbClr val="000000"/>
                </a:solidFill>
                <a:effectLst/>
                <a:latin typeface="Courier New" panose="02070309020205020404" pitchFamily="49" charset="0"/>
              </a:rPr>
              <a:t>calculate_average</a:t>
            </a:r>
            <a:r>
              <a:rPr lang="en-IN" b="0" dirty="0">
                <a:solidFill>
                  <a:srgbClr val="000000"/>
                </a:solidFill>
                <a:effectLst/>
                <a:latin typeface="Courier New" panose="02070309020205020404" pitchFamily="49" charset="0"/>
              </a:rPr>
              <a:t> = </a:t>
            </a:r>
            <a:r>
              <a:rPr lang="en-IN" b="0" dirty="0">
                <a:solidFill>
                  <a:srgbClr val="0000FF"/>
                </a:solidFill>
                <a:effectLst/>
                <a:latin typeface="Courier New" panose="02070309020205020404" pitchFamily="49" charset="0"/>
              </a:rPr>
              <a:t>lambda</a:t>
            </a:r>
            <a:r>
              <a:rPr lang="en-IN" b="0" dirty="0">
                <a:solidFill>
                  <a:srgbClr val="000000"/>
                </a:solidFill>
                <a:effectLst/>
                <a:latin typeface="Courier New" panose="02070309020205020404" pitchFamily="49" charset="0"/>
              </a:rPr>
              <a:t> scores: </a:t>
            </a:r>
            <a:r>
              <a:rPr lang="en-IN" b="0" dirty="0">
                <a:solidFill>
                  <a:srgbClr val="795E26"/>
                </a:solidFill>
                <a:effectLst/>
                <a:latin typeface="Courier New" panose="02070309020205020404" pitchFamily="49" charset="0"/>
              </a:rPr>
              <a:t>sum</a:t>
            </a:r>
            <a:r>
              <a:rPr lang="en-IN" b="0" dirty="0">
                <a:solidFill>
                  <a:srgbClr val="000000"/>
                </a:solidFill>
                <a:effectLst/>
                <a:latin typeface="Courier New" panose="02070309020205020404" pitchFamily="49" charset="0"/>
              </a:rPr>
              <a:t>(scores) / </a:t>
            </a:r>
            <a:r>
              <a:rPr lang="en-IN" b="0" dirty="0" err="1">
                <a:solidFill>
                  <a:srgbClr val="795E26"/>
                </a:solidFill>
                <a:effectLst/>
                <a:latin typeface="Courier New" panose="02070309020205020404" pitchFamily="49" charset="0"/>
              </a:rPr>
              <a:t>len</a:t>
            </a:r>
            <a:r>
              <a:rPr lang="en-IN" b="0" dirty="0">
                <a:solidFill>
                  <a:srgbClr val="000000"/>
                </a:solidFill>
                <a:effectLst/>
                <a:latin typeface="Courier New" panose="02070309020205020404" pitchFamily="49" charset="0"/>
              </a:rPr>
              <a:t>(scores)</a:t>
            </a:r>
            <a:br>
              <a:rPr lang="en-IN" b="0" dirty="0">
                <a:solidFill>
                  <a:srgbClr val="000000"/>
                </a:solidFill>
                <a:effectLst/>
                <a:latin typeface="Courier New" panose="02070309020205020404" pitchFamily="49" charset="0"/>
              </a:rPr>
            </a:br>
            <a:r>
              <a:rPr lang="en-IN" b="0" dirty="0">
                <a:solidFill>
                  <a:srgbClr val="0000FF"/>
                </a:solidFill>
                <a:effectLst/>
                <a:latin typeface="Courier New" panose="02070309020205020404" pitchFamily="49" charset="0"/>
              </a:rPr>
              <a:t>def</a:t>
            </a:r>
            <a:r>
              <a:rPr lang="en-IN" b="0" dirty="0">
                <a:solidFill>
                  <a:srgbClr val="000000"/>
                </a:solidFill>
                <a:effectLst/>
                <a:latin typeface="Courier New" panose="02070309020205020404" pitchFamily="49" charset="0"/>
              </a:rPr>
              <a:t> </a:t>
            </a:r>
            <a:r>
              <a:rPr lang="en-IN" b="0" dirty="0">
                <a:solidFill>
                  <a:srgbClr val="795E26"/>
                </a:solidFill>
                <a:effectLst/>
                <a:latin typeface="Courier New" panose="02070309020205020404" pitchFamily="49" charset="0"/>
              </a:rPr>
              <a:t>main</a:t>
            </a:r>
            <a:r>
              <a:rPr lang="en-IN" b="0" dirty="0">
                <a:solidFill>
                  <a:srgbClr val="000000"/>
                </a:solidFill>
                <a:effectLst/>
                <a:latin typeface="Courier New" panose="02070309020205020404" pitchFamily="49" charset="0"/>
              </a:rPr>
              <a:t>():</a:t>
            </a:r>
          </a:p>
          <a:p>
            <a:pPr marL="0" indent="0">
              <a:buNone/>
            </a:pPr>
            <a:r>
              <a:rPr lang="en-IN" b="0" dirty="0" err="1">
                <a:solidFill>
                  <a:srgbClr val="000000"/>
                </a:solidFill>
                <a:effectLst/>
                <a:latin typeface="Courier New" panose="02070309020205020404" pitchFamily="49" charset="0"/>
              </a:rPr>
              <a:t>input_file</a:t>
            </a:r>
            <a:r>
              <a:rPr lang="en-IN" b="0" dirty="0">
                <a:solidFill>
                  <a:srgbClr val="000000"/>
                </a:solidFill>
                <a:effectLst/>
                <a:latin typeface="Courier New" panose="02070309020205020404" pitchFamily="49" charset="0"/>
              </a:rPr>
              <a:t> = </a:t>
            </a:r>
            <a:r>
              <a:rPr lang="en-IN" b="0" dirty="0">
                <a:solidFill>
                  <a:srgbClr val="A31515"/>
                </a:solidFill>
                <a:effectLst/>
                <a:latin typeface="Courier New" panose="02070309020205020404" pitchFamily="49" charset="0"/>
              </a:rPr>
              <a:t>"</a:t>
            </a:r>
            <a:r>
              <a:rPr lang="en-IN" b="0" dirty="0" err="1">
                <a:solidFill>
                  <a:srgbClr val="A31515"/>
                </a:solidFill>
                <a:effectLst/>
                <a:latin typeface="Courier New" panose="02070309020205020404" pitchFamily="49" charset="0"/>
              </a:rPr>
              <a:t>student_grades.csv</a:t>
            </a:r>
            <a:r>
              <a:rPr lang="en-IN" b="0" dirty="0">
                <a:solidFill>
                  <a:srgbClr val="A31515"/>
                </a:solidFill>
                <a:effectLst/>
                <a:latin typeface="Courier New" panose="02070309020205020404" pitchFamily="49" charset="0"/>
              </a:rPr>
              <a:t>"</a:t>
            </a:r>
            <a:br>
              <a:rPr lang="en-IN" b="0" dirty="0">
                <a:solidFill>
                  <a:srgbClr val="000000"/>
                </a:solidFill>
                <a:effectLst/>
                <a:latin typeface="Courier New" panose="02070309020205020404" pitchFamily="49" charset="0"/>
              </a:rPr>
            </a:br>
            <a:r>
              <a:rPr lang="en-IN" b="0" dirty="0">
                <a:solidFill>
                  <a:srgbClr val="008000"/>
                </a:solidFill>
                <a:effectLst/>
                <a:latin typeface="Courier New" panose="02070309020205020404" pitchFamily="49" charset="0"/>
              </a:rPr>
              <a:t># Read data from CSV file using pandas</a:t>
            </a:r>
            <a:endParaRPr lang="en-IN" b="0" dirty="0">
              <a:solidFill>
                <a:srgbClr val="000000"/>
              </a:solidFill>
              <a:effectLst/>
              <a:latin typeface="Courier New" panose="02070309020205020404" pitchFamily="49" charset="0"/>
            </a:endParaRPr>
          </a:p>
          <a:p>
            <a:pPr marL="0" indent="0">
              <a:buNone/>
            </a:pPr>
            <a:r>
              <a:rPr lang="en-IN" b="0" dirty="0" err="1">
                <a:solidFill>
                  <a:srgbClr val="000000"/>
                </a:solidFill>
                <a:effectLst/>
                <a:latin typeface="Courier New" panose="02070309020205020404" pitchFamily="49" charset="0"/>
              </a:rPr>
              <a:t>df</a:t>
            </a:r>
            <a:r>
              <a:rPr lang="en-IN" b="0" dirty="0">
                <a:solidFill>
                  <a:srgbClr val="000000"/>
                </a:solidFill>
                <a:effectLst/>
                <a:latin typeface="Courier New" panose="02070309020205020404" pitchFamily="49" charset="0"/>
              </a:rPr>
              <a:t> = </a:t>
            </a:r>
            <a:r>
              <a:rPr lang="en-IN" b="0" dirty="0" err="1">
                <a:solidFill>
                  <a:srgbClr val="000000"/>
                </a:solidFill>
                <a:effectLst/>
                <a:latin typeface="Courier New" panose="02070309020205020404" pitchFamily="49" charset="0"/>
              </a:rPr>
              <a:t>pd.read_csv</a:t>
            </a:r>
            <a:r>
              <a:rPr lang="en-IN" b="0" dirty="0">
                <a:solidFill>
                  <a:srgbClr val="000000"/>
                </a:solidFill>
                <a:effectLst/>
                <a:latin typeface="Courier New" panose="02070309020205020404" pitchFamily="49" charset="0"/>
              </a:rPr>
              <a:t>(</a:t>
            </a:r>
            <a:r>
              <a:rPr lang="en-IN" b="0" dirty="0" err="1">
                <a:solidFill>
                  <a:srgbClr val="000000"/>
                </a:solidFill>
                <a:effectLst/>
                <a:latin typeface="Courier New" panose="02070309020205020404" pitchFamily="49" charset="0"/>
              </a:rPr>
              <a:t>input_file</a:t>
            </a:r>
            <a:r>
              <a:rPr lang="en-IN" b="0" dirty="0">
                <a:solidFill>
                  <a:srgbClr val="000000"/>
                </a:solidFill>
                <a:effectLst/>
                <a:latin typeface="Courier New" panose="02070309020205020404" pitchFamily="49" charset="0"/>
              </a:rPr>
              <a:t>)</a:t>
            </a:r>
            <a:br>
              <a:rPr lang="en-IN" b="0" dirty="0">
                <a:solidFill>
                  <a:srgbClr val="000000"/>
                </a:solidFill>
                <a:effectLst/>
                <a:latin typeface="Courier New" panose="02070309020205020404" pitchFamily="49" charset="0"/>
              </a:rPr>
            </a:br>
            <a:r>
              <a:rPr lang="en-IN" b="0" dirty="0">
                <a:solidFill>
                  <a:srgbClr val="008000"/>
                </a:solidFill>
                <a:effectLst/>
                <a:latin typeface="Courier New" panose="02070309020205020404" pitchFamily="49" charset="0"/>
              </a:rPr>
              <a:t># Calculate average for each student and add "Average" column</a:t>
            </a:r>
            <a:endParaRPr lang="en-IN" b="0" dirty="0">
              <a:solidFill>
                <a:srgbClr val="000000"/>
              </a:solidFill>
              <a:effectLst/>
              <a:latin typeface="Courier New" panose="02070309020205020404" pitchFamily="49" charset="0"/>
            </a:endParaRPr>
          </a:p>
          <a:p>
            <a:pPr marL="0" indent="0">
              <a:buNone/>
            </a:pPr>
            <a:r>
              <a:rPr lang="en-IN" b="0" dirty="0" err="1">
                <a:solidFill>
                  <a:srgbClr val="000000"/>
                </a:solidFill>
                <a:effectLst/>
                <a:latin typeface="Courier New" panose="02070309020205020404" pitchFamily="49" charset="0"/>
              </a:rPr>
              <a:t>df</a:t>
            </a:r>
            <a:r>
              <a:rPr lang="en-IN" b="0" dirty="0">
                <a:solidFill>
                  <a:srgbClr val="000000"/>
                </a:solidFill>
                <a:effectLst/>
                <a:latin typeface="Courier New" panose="02070309020205020404" pitchFamily="49" charset="0"/>
              </a:rPr>
              <a:t>[</a:t>
            </a:r>
            <a:r>
              <a:rPr lang="en-IN" b="0" dirty="0">
                <a:solidFill>
                  <a:srgbClr val="A31515"/>
                </a:solidFill>
                <a:effectLst/>
                <a:latin typeface="Courier New" panose="02070309020205020404" pitchFamily="49" charset="0"/>
              </a:rPr>
              <a:t>"Average"</a:t>
            </a:r>
            <a:r>
              <a:rPr lang="en-IN" b="0" dirty="0">
                <a:solidFill>
                  <a:srgbClr val="000000"/>
                </a:solidFill>
                <a:effectLst/>
                <a:latin typeface="Courier New" panose="02070309020205020404" pitchFamily="49" charset="0"/>
              </a:rPr>
              <a:t>] = </a:t>
            </a:r>
            <a:r>
              <a:rPr lang="en-IN" b="0" dirty="0" err="1">
                <a:solidFill>
                  <a:srgbClr val="000000"/>
                </a:solidFill>
                <a:effectLst/>
                <a:latin typeface="Courier New" panose="02070309020205020404" pitchFamily="49" charset="0"/>
              </a:rPr>
              <a:t>df.apply</a:t>
            </a:r>
            <a:r>
              <a:rPr lang="en-IN" b="0" dirty="0">
                <a:solidFill>
                  <a:srgbClr val="000000"/>
                </a:solidFill>
                <a:effectLst/>
                <a:latin typeface="Courier New" panose="02070309020205020404" pitchFamily="49" charset="0"/>
              </a:rPr>
              <a:t>(</a:t>
            </a:r>
            <a:r>
              <a:rPr lang="en-IN" b="0" dirty="0">
                <a:solidFill>
                  <a:srgbClr val="0000FF"/>
                </a:solidFill>
                <a:effectLst/>
                <a:latin typeface="Courier New" panose="02070309020205020404" pitchFamily="49" charset="0"/>
              </a:rPr>
              <a:t>lambda</a:t>
            </a:r>
            <a:r>
              <a:rPr lang="en-IN" b="0" dirty="0">
                <a:solidFill>
                  <a:srgbClr val="000000"/>
                </a:solidFill>
                <a:effectLst/>
                <a:latin typeface="Courier New" panose="02070309020205020404" pitchFamily="49" charset="0"/>
              </a:rPr>
              <a:t> row: </a:t>
            </a:r>
            <a:r>
              <a:rPr lang="en-IN" b="0" dirty="0" err="1">
                <a:solidFill>
                  <a:srgbClr val="000000"/>
                </a:solidFill>
                <a:effectLst/>
                <a:latin typeface="Courier New" panose="02070309020205020404" pitchFamily="49" charset="0"/>
              </a:rPr>
              <a:t>calculate_average</a:t>
            </a:r>
            <a:r>
              <a:rPr lang="en-IN" b="0" dirty="0">
                <a:solidFill>
                  <a:srgbClr val="000000"/>
                </a:solidFill>
                <a:effectLst/>
                <a:latin typeface="Courier New" panose="02070309020205020404" pitchFamily="49" charset="0"/>
              </a:rPr>
              <a:t>([row[</a:t>
            </a:r>
            <a:r>
              <a:rPr lang="en-IN" b="0" dirty="0">
                <a:solidFill>
                  <a:srgbClr val="A31515"/>
                </a:solidFill>
                <a:effectLst/>
                <a:latin typeface="Courier New" panose="02070309020205020404" pitchFamily="49" charset="0"/>
              </a:rPr>
              <a:t>"Maths"</a:t>
            </a:r>
            <a:r>
              <a:rPr lang="en-IN" b="0" dirty="0">
                <a:solidFill>
                  <a:srgbClr val="000000"/>
                </a:solidFill>
                <a:effectLst/>
                <a:latin typeface="Courier New" panose="02070309020205020404" pitchFamily="49" charset="0"/>
              </a:rPr>
              <a:t>], row[</a:t>
            </a:r>
            <a:r>
              <a:rPr lang="en-IN" b="0" dirty="0">
                <a:solidFill>
                  <a:srgbClr val="A31515"/>
                </a:solidFill>
                <a:effectLst/>
                <a:latin typeface="Courier New" panose="02070309020205020404" pitchFamily="49" charset="0"/>
              </a:rPr>
              <a:t>"Science"</a:t>
            </a:r>
            <a:r>
              <a:rPr lang="en-IN" b="0" dirty="0">
                <a:solidFill>
                  <a:srgbClr val="000000"/>
                </a:solidFill>
                <a:effectLst/>
                <a:latin typeface="Courier New" panose="02070309020205020404" pitchFamily="49" charset="0"/>
              </a:rPr>
              <a:t>], row[</a:t>
            </a:r>
            <a:r>
              <a:rPr lang="en-IN" b="0" dirty="0">
                <a:solidFill>
                  <a:srgbClr val="A31515"/>
                </a:solidFill>
                <a:effectLst/>
                <a:latin typeface="Courier New" panose="02070309020205020404" pitchFamily="49" charset="0"/>
              </a:rPr>
              <a:t>"English"</a:t>
            </a:r>
            <a:r>
              <a:rPr lang="en-IN" b="0" dirty="0">
                <a:solidFill>
                  <a:srgbClr val="000000"/>
                </a:solidFill>
                <a:effectLst/>
                <a:latin typeface="Courier New" panose="02070309020205020404" pitchFamily="49" charset="0"/>
              </a:rPr>
              <a:t>]]), axis=</a:t>
            </a:r>
            <a:r>
              <a:rPr lang="en-IN" b="0" dirty="0">
                <a:solidFill>
                  <a:srgbClr val="098156"/>
                </a:solidFill>
                <a:effectLst/>
                <a:latin typeface="Courier New" panose="02070309020205020404" pitchFamily="49" charset="0"/>
              </a:rPr>
              <a:t>1</a:t>
            </a:r>
            <a:r>
              <a:rPr lang="en-IN"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25591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46CAAA-7449-ECE4-928C-F9F0B75673C2}"/>
              </a:ext>
            </a:extLst>
          </p:cNvPr>
          <p:cNvSpPr txBox="1"/>
          <p:nvPr/>
        </p:nvSpPr>
        <p:spPr>
          <a:xfrm>
            <a:off x="487680" y="774442"/>
            <a:ext cx="11216640" cy="5016758"/>
          </a:xfrm>
          <a:prstGeom prst="rect">
            <a:avLst/>
          </a:prstGeom>
          <a:noFill/>
        </p:spPr>
        <p:txBody>
          <a:bodyPr wrap="square">
            <a:spAutoFit/>
          </a:bodyPr>
          <a:lstStyle/>
          <a:p>
            <a:pPr marL="0" indent="0">
              <a:buNone/>
            </a:pPr>
            <a:r>
              <a:rPr lang="en-IN" sz="3200" b="0" dirty="0">
                <a:solidFill>
                  <a:srgbClr val="008000"/>
                </a:solidFill>
                <a:effectLst/>
                <a:latin typeface="Courier New" panose="02070309020205020404" pitchFamily="49" charset="0"/>
              </a:rPr>
              <a:t># Write data back to the input CSV file with "Average" column</a:t>
            </a:r>
            <a:endParaRPr lang="en-IN" sz="3200" b="0" dirty="0">
              <a:solidFill>
                <a:srgbClr val="000000"/>
              </a:solidFill>
              <a:effectLst/>
              <a:latin typeface="Courier New" panose="02070309020205020404" pitchFamily="49" charset="0"/>
            </a:endParaRPr>
          </a:p>
          <a:p>
            <a:pPr marL="0" indent="0">
              <a:buNone/>
            </a:pPr>
            <a:r>
              <a:rPr lang="en-IN" sz="3200" b="0" dirty="0" err="1">
                <a:solidFill>
                  <a:srgbClr val="000000"/>
                </a:solidFill>
                <a:effectLst/>
                <a:latin typeface="Courier New" panose="02070309020205020404" pitchFamily="49" charset="0"/>
              </a:rPr>
              <a:t>df.to_csv</a:t>
            </a:r>
            <a:r>
              <a:rPr lang="en-IN" sz="3200" b="0" dirty="0">
                <a:solidFill>
                  <a:srgbClr val="000000"/>
                </a:solidFill>
                <a:effectLst/>
                <a:latin typeface="Courier New" panose="02070309020205020404" pitchFamily="49" charset="0"/>
              </a:rPr>
              <a:t>(</a:t>
            </a:r>
            <a:r>
              <a:rPr lang="en-IN" sz="3200" b="0" dirty="0" err="1">
                <a:solidFill>
                  <a:srgbClr val="000000"/>
                </a:solidFill>
                <a:effectLst/>
                <a:latin typeface="Courier New" panose="02070309020205020404" pitchFamily="49" charset="0"/>
              </a:rPr>
              <a:t>input_file</a:t>
            </a:r>
            <a:r>
              <a:rPr lang="en-IN" sz="3200" b="0" dirty="0">
                <a:solidFill>
                  <a:srgbClr val="000000"/>
                </a:solidFill>
                <a:effectLst/>
                <a:latin typeface="Courier New" panose="02070309020205020404" pitchFamily="49" charset="0"/>
              </a:rPr>
              <a:t>, index=</a:t>
            </a:r>
            <a:r>
              <a:rPr lang="en-IN" sz="3200" b="0" dirty="0">
                <a:solidFill>
                  <a:srgbClr val="0000FF"/>
                </a:solidFill>
                <a:effectLst/>
                <a:latin typeface="Courier New" panose="02070309020205020404" pitchFamily="49" charset="0"/>
              </a:rPr>
              <a:t>False</a:t>
            </a:r>
            <a:r>
              <a:rPr lang="en-IN" sz="3200" b="0" dirty="0">
                <a:solidFill>
                  <a:srgbClr val="000000"/>
                </a:solidFill>
                <a:effectLst/>
                <a:latin typeface="Courier New" panose="02070309020205020404" pitchFamily="49" charset="0"/>
              </a:rPr>
              <a:t>)</a:t>
            </a:r>
          </a:p>
          <a:p>
            <a:pPr marL="0" indent="0">
              <a:buNone/>
            </a:pPr>
            <a:br>
              <a:rPr lang="en-IN" sz="3200" b="0" dirty="0">
                <a:solidFill>
                  <a:srgbClr val="000000"/>
                </a:solidFill>
                <a:effectLst/>
                <a:latin typeface="Courier New" panose="02070309020205020404" pitchFamily="49" charset="0"/>
              </a:rPr>
            </a:br>
            <a:r>
              <a:rPr lang="en-IN" sz="3200" b="0" dirty="0">
                <a:solidFill>
                  <a:srgbClr val="795E26"/>
                </a:solidFill>
                <a:effectLst/>
                <a:latin typeface="Courier New" panose="02070309020205020404" pitchFamily="49" charset="0"/>
              </a:rPr>
              <a:t>print</a:t>
            </a:r>
            <a:r>
              <a:rPr lang="en-IN" sz="3200" b="0" dirty="0">
                <a:solidFill>
                  <a:srgbClr val="000000"/>
                </a:solidFill>
                <a:effectLst/>
                <a:latin typeface="Courier New" panose="02070309020205020404" pitchFamily="49" charset="0"/>
              </a:rPr>
              <a:t>(</a:t>
            </a:r>
            <a:r>
              <a:rPr lang="en-IN" sz="3200" b="0" dirty="0">
                <a:solidFill>
                  <a:srgbClr val="A31515"/>
                </a:solidFill>
                <a:effectLst/>
                <a:latin typeface="Courier New" panose="02070309020205020404" pitchFamily="49" charset="0"/>
              </a:rPr>
              <a:t>"Successfully calculated and appended average grades as a new column in '</a:t>
            </a:r>
            <a:r>
              <a:rPr lang="en-IN" sz="3200" b="0" dirty="0" err="1">
                <a:solidFill>
                  <a:srgbClr val="A31515"/>
                </a:solidFill>
                <a:effectLst/>
                <a:latin typeface="Courier New" panose="02070309020205020404" pitchFamily="49" charset="0"/>
              </a:rPr>
              <a:t>student_grades.csv</a:t>
            </a:r>
            <a:r>
              <a:rPr lang="en-IN" sz="3200" b="0" dirty="0">
                <a:solidFill>
                  <a:srgbClr val="A31515"/>
                </a:solidFill>
                <a:effectLst/>
                <a:latin typeface="Courier New" panose="02070309020205020404" pitchFamily="49" charset="0"/>
              </a:rPr>
              <a:t>'."</a:t>
            </a:r>
            <a:r>
              <a:rPr lang="en-IN" sz="3200" b="0" dirty="0">
                <a:solidFill>
                  <a:srgbClr val="000000"/>
                </a:solidFill>
                <a:effectLst/>
                <a:latin typeface="Courier New" panose="02070309020205020404" pitchFamily="49" charset="0"/>
              </a:rPr>
              <a:t>)</a:t>
            </a:r>
          </a:p>
          <a:p>
            <a:pPr marL="0" indent="0">
              <a:buNone/>
            </a:pPr>
            <a:br>
              <a:rPr lang="en-IN" sz="3200" b="0" dirty="0">
                <a:solidFill>
                  <a:srgbClr val="000000"/>
                </a:solidFill>
                <a:effectLst/>
                <a:latin typeface="Courier New" panose="02070309020205020404" pitchFamily="49" charset="0"/>
              </a:rPr>
            </a:br>
            <a:r>
              <a:rPr lang="en-IN" sz="3200" b="0" dirty="0">
                <a:solidFill>
                  <a:srgbClr val="AF00DB"/>
                </a:solidFill>
                <a:effectLst/>
                <a:latin typeface="Courier New" panose="02070309020205020404" pitchFamily="49" charset="0"/>
              </a:rPr>
              <a:t>if</a:t>
            </a:r>
            <a:r>
              <a:rPr lang="en-IN" sz="3200" b="0" dirty="0">
                <a:solidFill>
                  <a:srgbClr val="000000"/>
                </a:solidFill>
                <a:effectLst/>
                <a:latin typeface="Courier New" panose="02070309020205020404" pitchFamily="49" charset="0"/>
              </a:rPr>
              <a:t> </a:t>
            </a:r>
            <a:r>
              <a:rPr lang="en-IN" sz="3200" b="0" dirty="0">
                <a:solidFill>
                  <a:srgbClr val="001080"/>
                </a:solidFill>
                <a:effectLst/>
                <a:latin typeface="Courier New" panose="02070309020205020404" pitchFamily="49" charset="0"/>
              </a:rPr>
              <a:t>__name__</a:t>
            </a:r>
            <a:r>
              <a:rPr lang="en-IN" sz="3200" b="0" dirty="0">
                <a:solidFill>
                  <a:srgbClr val="000000"/>
                </a:solidFill>
                <a:effectLst/>
                <a:latin typeface="Courier New" panose="02070309020205020404" pitchFamily="49" charset="0"/>
              </a:rPr>
              <a:t> == </a:t>
            </a:r>
            <a:r>
              <a:rPr lang="en-IN" sz="3200" b="0" dirty="0">
                <a:solidFill>
                  <a:srgbClr val="A31515"/>
                </a:solidFill>
                <a:effectLst/>
                <a:latin typeface="Courier New" panose="02070309020205020404" pitchFamily="49" charset="0"/>
              </a:rPr>
              <a:t>"__main__"</a:t>
            </a:r>
            <a:r>
              <a:rPr lang="en-IN" sz="3200" b="0" dirty="0">
                <a:solidFill>
                  <a:srgbClr val="000000"/>
                </a:solidFill>
                <a:effectLst/>
                <a:latin typeface="Courier New" panose="02070309020205020404" pitchFamily="49" charset="0"/>
              </a:rPr>
              <a:t>:</a:t>
            </a:r>
          </a:p>
          <a:p>
            <a:pPr marL="0" indent="0">
              <a:buNone/>
            </a:pPr>
            <a:r>
              <a:rPr lang="en-IN" sz="3200" b="0" dirty="0">
                <a:solidFill>
                  <a:srgbClr val="000000"/>
                </a:solidFill>
                <a:effectLst/>
                <a:latin typeface="Courier New" panose="02070309020205020404" pitchFamily="49" charset="0"/>
              </a:rPr>
              <a:t>main()</a:t>
            </a:r>
          </a:p>
        </p:txBody>
      </p:sp>
    </p:spTree>
    <p:extLst>
      <p:ext uri="{BB962C8B-B14F-4D97-AF65-F5344CB8AC3E}">
        <p14:creationId xmlns:p14="http://schemas.microsoft.com/office/powerpoint/2010/main" val="2196583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0AC5-8F31-3D4A-B9AB-F0DC0C21AE94}"/>
              </a:ext>
            </a:extLst>
          </p:cNvPr>
          <p:cNvSpPr>
            <a:spLocks noGrp="1"/>
          </p:cNvSpPr>
          <p:nvPr>
            <p:ph type="title"/>
          </p:nvPr>
        </p:nvSpPr>
        <p:spPr/>
        <p:txBody>
          <a:bodyPr/>
          <a:lstStyle/>
          <a:p>
            <a:r>
              <a:rPr lang="en-US"/>
              <a:t>Lambda Function</a:t>
            </a:r>
            <a:endParaRPr lang="en-US" dirty="0"/>
          </a:p>
        </p:txBody>
      </p:sp>
      <p:sp>
        <p:nvSpPr>
          <p:cNvPr id="3" name="Content Placeholder 2">
            <a:extLst>
              <a:ext uri="{FF2B5EF4-FFF2-40B4-BE49-F238E27FC236}">
                <a16:creationId xmlns:a16="http://schemas.microsoft.com/office/drawing/2014/main" id="{A70873AA-6549-4C46-2272-C586135F11DB}"/>
              </a:ext>
            </a:extLst>
          </p:cNvPr>
          <p:cNvSpPr>
            <a:spLocks noGrp="1"/>
          </p:cNvSpPr>
          <p:nvPr>
            <p:ph idx="1"/>
          </p:nvPr>
        </p:nvSpPr>
        <p:spPr/>
        <p:txBody>
          <a:bodyPr/>
          <a:lstStyle/>
          <a:p>
            <a:pPr marL="0" indent="0">
              <a:buNone/>
            </a:pPr>
            <a:r>
              <a:rPr lang="en-US">
                <a:solidFill>
                  <a:schemeClr val="accent1"/>
                </a:solidFill>
              </a:rPr>
              <a:t>lambda</a:t>
            </a:r>
            <a:r>
              <a:rPr lang="en-US"/>
              <a:t> arguments: expression</a:t>
            </a:r>
            <a:endParaRPr lang="en-US" dirty="0"/>
          </a:p>
        </p:txBody>
      </p:sp>
      <p:pic>
        <p:nvPicPr>
          <p:cNvPr id="4" name="Picture 3">
            <a:extLst>
              <a:ext uri="{FF2B5EF4-FFF2-40B4-BE49-F238E27FC236}">
                <a16:creationId xmlns:a16="http://schemas.microsoft.com/office/drawing/2014/main" id="{0EC16D4E-4AD0-534E-8AB7-479981086CCA}"/>
              </a:ext>
            </a:extLst>
          </p:cNvPr>
          <p:cNvPicPr>
            <a:picLocks noChangeAspect="1"/>
          </p:cNvPicPr>
          <p:nvPr/>
        </p:nvPicPr>
        <p:blipFill>
          <a:blip r:embed="rId2"/>
          <a:stretch>
            <a:fillRect/>
          </a:stretch>
        </p:blipFill>
        <p:spPr>
          <a:xfrm>
            <a:off x="5719091" y="2915478"/>
            <a:ext cx="5634709" cy="3011141"/>
          </a:xfrm>
          <a:prstGeom prst="rect">
            <a:avLst/>
          </a:prstGeom>
        </p:spPr>
      </p:pic>
      <p:pic>
        <p:nvPicPr>
          <p:cNvPr id="5" name="Picture 4">
            <a:extLst>
              <a:ext uri="{FF2B5EF4-FFF2-40B4-BE49-F238E27FC236}">
                <a16:creationId xmlns:a16="http://schemas.microsoft.com/office/drawing/2014/main" id="{94408098-A622-8FA0-1747-3FF2AB6CF14A}"/>
              </a:ext>
            </a:extLst>
          </p:cNvPr>
          <p:cNvPicPr>
            <a:picLocks noChangeAspect="1"/>
          </p:cNvPicPr>
          <p:nvPr/>
        </p:nvPicPr>
        <p:blipFill>
          <a:blip r:embed="rId3"/>
          <a:stretch>
            <a:fillRect/>
          </a:stretch>
        </p:blipFill>
        <p:spPr>
          <a:xfrm>
            <a:off x="586409" y="4001294"/>
            <a:ext cx="4815726" cy="1151076"/>
          </a:xfrm>
          <a:prstGeom prst="rect">
            <a:avLst/>
          </a:prstGeom>
        </p:spPr>
      </p:pic>
    </p:spTree>
    <p:extLst>
      <p:ext uri="{BB962C8B-B14F-4D97-AF65-F5344CB8AC3E}">
        <p14:creationId xmlns:p14="http://schemas.microsoft.com/office/powerpoint/2010/main" val="3394798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0C3CD3DBD981944B25751ACBCD366C2" ma:contentTypeVersion="0" ma:contentTypeDescription="Create a new document." ma:contentTypeScope="" ma:versionID="db042be0868f002383d55522c5129d7e">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7100E5-420B-4FFE-8DC8-2B88D651ED5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FFF5A5B-18B3-41D3-A4C1-6BD272EC0503}">
  <ds:schemaRefs>
    <ds:schemaRef ds:uri="http://schemas.microsoft.com/sharepoint/v3/contenttype/forms"/>
  </ds:schemaRefs>
</ds:datastoreItem>
</file>

<file path=customXml/itemProps3.xml><?xml version="1.0" encoding="utf-8"?>
<ds:datastoreItem xmlns:ds="http://schemas.openxmlformats.org/officeDocument/2006/customXml" ds:itemID="{E3881CB5-7904-4352-B482-CF4D9C88BA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2121</TotalTime>
  <Words>1073</Words>
  <Application>Microsoft Office PowerPoint</Application>
  <PresentationFormat>Widescreen</PresentationFormat>
  <Paragraphs>115</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Courier New</vt:lpstr>
      <vt:lpstr>Söhne</vt:lpstr>
      <vt:lpstr>Office Theme</vt:lpstr>
      <vt:lpstr>Lecture 4-5 CSV, Lamda function, Map, Reduce</vt:lpstr>
      <vt:lpstr>Example</vt:lpstr>
      <vt:lpstr>PowerPoint Presentation</vt:lpstr>
      <vt:lpstr>PowerPoint Presentation</vt:lpstr>
      <vt:lpstr>PowerPoint Presentation</vt:lpstr>
      <vt:lpstr>Use pandas to solve this problem</vt:lpstr>
      <vt:lpstr>PowerPoint Presentation</vt:lpstr>
      <vt:lpstr>PowerPoint Presentation</vt:lpstr>
      <vt:lpstr>Lambda Function</vt:lpstr>
      <vt:lpstr>Lambda function</vt:lpstr>
      <vt:lpstr>Problem</vt:lpstr>
      <vt:lpstr>map</vt:lpstr>
      <vt:lpstr>PowerPoint Presentation</vt:lpstr>
      <vt:lpstr>Problem</vt:lpstr>
      <vt:lpstr>Filter</vt:lpstr>
      <vt:lpstr>PowerPoint Presentation</vt:lpstr>
      <vt:lpstr>Problem-</vt:lpstr>
      <vt:lpstr>Reduce</vt:lpstr>
      <vt:lpstr>PowerPoint Presentation</vt:lpstr>
      <vt:lpstr>Problem Statement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4-5 CSV, Lamda function, Map, Reduce</dc:title>
  <dc:creator>Quality Scset</dc:creator>
  <cp:lastModifiedBy>HarshShah</cp:lastModifiedBy>
  <cp:revision>6</cp:revision>
  <dcterms:created xsi:type="dcterms:W3CDTF">2023-07-29T11:52:31Z</dcterms:created>
  <dcterms:modified xsi:type="dcterms:W3CDTF">2023-09-15T14:48:56Z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0x010100C0C3CD3DBD981944B25751ACBCD366C2</vt:lpwstr>
  </property>
</Properties>
</file>